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Dosis" pitchFamily="2"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ravit1\Documents\Data%20science-Rakamin\Week%203%20SQL\Homework\mini%20project%201%20sql\product_datase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ravit1\Documents\Data%20science-Rakamin\Week%203%20SQL\Homework\mini%20project%201%20sql\product_dataset.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ravit1\Documents\Data%20science-Rakamin\Week%203%20SQL\Homework\mini%20project%201%20sql\product_dataset.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ravit1\Documents\Data%20science-Rakamin\Week%203%20SQL\Homework\mini%20project%201%20sql\product_dataset.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Avg</a:t>
            </a:r>
            <a:r>
              <a:rPr lang="en-ID" baseline="0"/>
              <a:t> </a:t>
            </a:r>
            <a:r>
              <a:rPr lang="en-ID"/>
              <a:t>MAU</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Avg_mau</c:v>
                </c:pt>
              </c:strCache>
            </c:strRef>
          </c:tx>
          <c:spPr>
            <a:ln w="28575" cap="rnd">
              <a:solidFill>
                <a:schemeClr val="accent1"/>
              </a:solidFill>
              <a:round/>
            </a:ln>
            <a:effectLst/>
          </c:spPr>
          <c:marker>
            <c:symbol val="none"/>
          </c:marker>
          <c:cat>
            <c:numRef>
              <c:f>Sheet1!$A$2:$A$4</c:f>
              <c:numCache>
                <c:formatCode>General</c:formatCode>
                <c:ptCount val="3"/>
                <c:pt idx="0">
                  <c:v>2016</c:v>
                </c:pt>
                <c:pt idx="1">
                  <c:v>2017</c:v>
                </c:pt>
                <c:pt idx="2">
                  <c:v>2018</c:v>
                </c:pt>
              </c:numCache>
            </c:numRef>
          </c:cat>
          <c:val>
            <c:numRef>
              <c:f>Sheet1!$B$2:$B$4</c:f>
              <c:numCache>
                <c:formatCode>#,##0.000</c:formatCode>
                <c:ptCount val="3"/>
                <c:pt idx="0">
                  <c:v>108.667</c:v>
                </c:pt>
                <c:pt idx="1">
                  <c:v>3694.8330000000001</c:v>
                </c:pt>
                <c:pt idx="2">
                  <c:v>5338.2</c:v>
                </c:pt>
              </c:numCache>
            </c:numRef>
          </c:val>
          <c:smooth val="0"/>
          <c:extLst>
            <c:ext xmlns:c16="http://schemas.microsoft.com/office/drawing/2014/chart" uri="{C3380CC4-5D6E-409C-BE32-E72D297353CC}">
              <c16:uniqueId val="{00000000-F00F-4323-B676-623B82AB35D7}"/>
            </c:ext>
          </c:extLst>
        </c:ser>
        <c:dLbls>
          <c:showLegendKey val="0"/>
          <c:showVal val="0"/>
          <c:showCatName val="0"/>
          <c:showSerName val="0"/>
          <c:showPercent val="0"/>
          <c:showBubbleSize val="0"/>
        </c:dLbls>
        <c:smooth val="0"/>
        <c:axId val="372798383"/>
        <c:axId val="372800047"/>
      </c:lineChart>
      <c:catAx>
        <c:axId val="37279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800047"/>
        <c:crosses val="autoZero"/>
        <c:auto val="1"/>
        <c:lblAlgn val="ctr"/>
        <c:lblOffset val="100"/>
        <c:noMultiLvlLbl val="0"/>
      </c:catAx>
      <c:valAx>
        <c:axId val="372800047"/>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798383"/>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New Customers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Sheet1!$C$1</c:f>
              <c:strCache>
                <c:ptCount val="1"/>
                <c:pt idx="0">
                  <c:v>New_cust</c:v>
                </c:pt>
              </c:strCache>
            </c:strRef>
          </c:tx>
          <c:spPr>
            <a:ln w="28575" cap="rnd">
              <a:solidFill>
                <a:schemeClr val="accent1"/>
              </a:solidFill>
              <a:round/>
            </a:ln>
            <a:effectLst/>
          </c:spPr>
          <c:marker>
            <c:symbol val="none"/>
          </c:marker>
          <c:cat>
            <c:numRef>
              <c:f>Sheet1!$A$2:$A$4</c:f>
              <c:numCache>
                <c:formatCode>General</c:formatCode>
                <c:ptCount val="3"/>
                <c:pt idx="0">
                  <c:v>2016</c:v>
                </c:pt>
                <c:pt idx="1">
                  <c:v>2017</c:v>
                </c:pt>
                <c:pt idx="2">
                  <c:v>2018</c:v>
                </c:pt>
              </c:numCache>
            </c:numRef>
          </c:cat>
          <c:val>
            <c:numRef>
              <c:f>Sheet1!$C$2:$C$4</c:f>
              <c:numCache>
                <c:formatCode>General</c:formatCode>
                <c:ptCount val="3"/>
                <c:pt idx="0">
                  <c:v>326</c:v>
                </c:pt>
                <c:pt idx="1">
                  <c:v>43708</c:v>
                </c:pt>
                <c:pt idx="2">
                  <c:v>52062</c:v>
                </c:pt>
              </c:numCache>
            </c:numRef>
          </c:val>
          <c:smooth val="0"/>
          <c:extLst>
            <c:ext xmlns:c16="http://schemas.microsoft.com/office/drawing/2014/chart" uri="{C3380CC4-5D6E-409C-BE32-E72D297353CC}">
              <c16:uniqueId val="{00000000-81AE-4671-9A04-E6332F52A445}"/>
            </c:ext>
          </c:extLst>
        </c:ser>
        <c:dLbls>
          <c:showLegendKey val="0"/>
          <c:showVal val="0"/>
          <c:showCatName val="0"/>
          <c:showSerName val="0"/>
          <c:showPercent val="0"/>
          <c:showBubbleSize val="0"/>
        </c:dLbls>
        <c:smooth val="0"/>
        <c:axId val="372798383"/>
        <c:axId val="372800047"/>
      </c:lineChart>
      <c:catAx>
        <c:axId val="37279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800047"/>
        <c:crosses val="autoZero"/>
        <c:auto val="1"/>
        <c:lblAlgn val="ctr"/>
        <c:lblOffset val="100"/>
        <c:noMultiLvlLbl val="0"/>
      </c:catAx>
      <c:valAx>
        <c:axId val="3728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798383"/>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Repeat Order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Sheet1!$D$1</c:f>
              <c:strCache>
                <c:ptCount val="1"/>
                <c:pt idx="0">
                  <c:v>RO</c:v>
                </c:pt>
              </c:strCache>
            </c:strRef>
          </c:tx>
          <c:spPr>
            <a:ln w="28575" cap="rnd">
              <a:solidFill>
                <a:schemeClr val="accent1"/>
              </a:solidFill>
              <a:round/>
            </a:ln>
            <a:effectLst/>
          </c:spPr>
          <c:marker>
            <c:symbol val="none"/>
          </c:marker>
          <c:cat>
            <c:numRef>
              <c:f>Sheet1!$A$2:$A$4</c:f>
              <c:numCache>
                <c:formatCode>General</c:formatCode>
                <c:ptCount val="3"/>
                <c:pt idx="0">
                  <c:v>2016</c:v>
                </c:pt>
                <c:pt idx="1">
                  <c:v>2017</c:v>
                </c:pt>
                <c:pt idx="2">
                  <c:v>2018</c:v>
                </c:pt>
              </c:numCache>
            </c:numRef>
          </c:cat>
          <c:val>
            <c:numRef>
              <c:f>Sheet1!$D$2:$D$4</c:f>
              <c:numCache>
                <c:formatCode>General</c:formatCode>
                <c:ptCount val="3"/>
                <c:pt idx="0">
                  <c:v>3</c:v>
                </c:pt>
                <c:pt idx="1">
                  <c:v>1256</c:v>
                </c:pt>
                <c:pt idx="2">
                  <c:v>1167</c:v>
                </c:pt>
              </c:numCache>
            </c:numRef>
          </c:val>
          <c:smooth val="0"/>
          <c:extLst>
            <c:ext xmlns:c16="http://schemas.microsoft.com/office/drawing/2014/chart" uri="{C3380CC4-5D6E-409C-BE32-E72D297353CC}">
              <c16:uniqueId val="{00000000-35B7-471D-AE62-4CEED3C498C5}"/>
            </c:ext>
          </c:extLst>
        </c:ser>
        <c:dLbls>
          <c:showLegendKey val="0"/>
          <c:showVal val="0"/>
          <c:showCatName val="0"/>
          <c:showSerName val="0"/>
          <c:showPercent val="0"/>
          <c:showBubbleSize val="0"/>
        </c:dLbls>
        <c:smooth val="0"/>
        <c:axId val="372798383"/>
        <c:axId val="372800047"/>
      </c:lineChart>
      <c:catAx>
        <c:axId val="37279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800047"/>
        <c:crosses val="autoZero"/>
        <c:auto val="1"/>
        <c:lblAlgn val="ctr"/>
        <c:lblOffset val="100"/>
        <c:noMultiLvlLbl val="0"/>
      </c:catAx>
      <c:valAx>
        <c:axId val="3728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798383"/>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Avg</a:t>
            </a:r>
            <a:r>
              <a:rPr lang="en-ID" baseline="0"/>
              <a:t> Purchase</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Sheet1!$E$1</c:f>
              <c:strCache>
                <c:ptCount val="1"/>
                <c:pt idx="0">
                  <c:v>Avg_purchs</c:v>
                </c:pt>
              </c:strCache>
            </c:strRef>
          </c:tx>
          <c:spPr>
            <a:ln w="28575" cap="rnd">
              <a:solidFill>
                <a:schemeClr val="accent1"/>
              </a:solidFill>
              <a:round/>
            </a:ln>
            <a:effectLst/>
          </c:spPr>
          <c:marker>
            <c:symbol val="none"/>
          </c:marker>
          <c:cat>
            <c:numRef>
              <c:f>Sheet1!$A$2:$A$4</c:f>
              <c:numCache>
                <c:formatCode>General</c:formatCode>
                <c:ptCount val="3"/>
                <c:pt idx="0">
                  <c:v>2016</c:v>
                </c:pt>
                <c:pt idx="1">
                  <c:v>2017</c:v>
                </c:pt>
                <c:pt idx="2">
                  <c:v>2018</c:v>
                </c:pt>
              </c:numCache>
            </c:numRef>
          </c:cat>
          <c:val>
            <c:numRef>
              <c:f>Sheet1!$E$2:$E$4</c:f>
              <c:numCache>
                <c:formatCode>#,##0.0000</c:formatCode>
                <c:ptCount val="3"/>
                <c:pt idx="0">
                  <c:v>1.01</c:v>
                </c:pt>
                <c:pt idx="1">
                  <c:v>1.0314000000000001</c:v>
                </c:pt>
                <c:pt idx="2">
                  <c:v>1.0228999999999999</c:v>
                </c:pt>
              </c:numCache>
            </c:numRef>
          </c:val>
          <c:smooth val="0"/>
          <c:extLst>
            <c:ext xmlns:c16="http://schemas.microsoft.com/office/drawing/2014/chart" uri="{C3380CC4-5D6E-409C-BE32-E72D297353CC}">
              <c16:uniqueId val="{00000000-7785-4D3B-9B77-E4ED4A17106C}"/>
            </c:ext>
          </c:extLst>
        </c:ser>
        <c:dLbls>
          <c:showLegendKey val="0"/>
          <c:showVal val="0"/>
          <c:showCatName val="0"/>
          <c:showSerName val="0"/>
          <c:showPercent val="0"/>
          <c:showBubbleSize val="0"/>
        </c:dLbls>
        <c:smooth val="0"/>
        <c:axId val="372798383"/>
        <c:axId val="372800047"/>
      </c:lineChart>
      <c:catAx>
        <c:axId val="37279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800047"/>
        <c:crosses val="autoZero"/>
        <c:auto val="1"/>
        <c:lblAlgn val="ctr"/>
        <c:lblOffset val="100"/>
        <c:noMultiLvlLbl val="0"/>
      </c:catAx>
      <c:valAx>
        <c:axId val="372800047"/>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798383"/>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Sheet1!$C$7</c:f>
              <c:strCache>
                <c:ptCount val="1"/>
                <c:pt idx="0">
                  <c:v>total_revenue</c:v>
                </c:pt>
              </c:strCache>
            </c:strRef>
          </c:tx>
          <c:spPr>
            <a:ln w="28575" cap="rnd">
              <a:solidFill>
                <a:schemeClr val="accent1"/>
              </a:solidFill>
              <a:round/>
            </a:ln>
            <a:effectLst/>
          </c:spPr>
          <c:marker>
            <c:symbol val="none"/>
          </c:marker>
          <c:cat>
            <c:numRef>
              <c:f>Sheet1!$B$8:$B$10</c:f>
              <c:numCache>
                <c:formatCode>General</c:formatCode>
                <c:ptCount val="3"/>
                <c:pt idx="0">
                  <c:v>2016</c:v>
                </c:pt>
                <c:pt idx="1">
                  <c:v>2017</c:v>
                </c:pt>
                <c:pt idx="2">
                  <c:v>2018</c:v>
                </c:pt>
              </c:numCache>
            </c:numRef>
          </c:cat>
          <c:val>
            <c:numRef>
              <c:f>Sheet1!$C$8:$C$10</c:f>
              <c:numCache>
                <c:formatCode>#,##0.00</c:formatCode>
                <c:ptCount val="3"/>
                <c:pt idx="0">
                  <c:v>46653.74</c:v>
                </c:pt>
                <c:pt idx="1">
                  <c:v>6921535.2399996798</c:v>
                </c:pt>
                <c:pt idx="2">
                  <c:v>8451584.7699999101</c:v>
                </c:pt>
              </c:numCache>
            </c:numRef>
          </c:val>
          <c:smooth val="0"/>
          <c:extLst>
            <c:ext xmlns:c16="http://schemas.microsoft.com/office/drawing/2014/chart" uri="{C3380CC4-5D6E-409C-BE32-E72D297353CC}">
              <c16:uniqueId val="{00000000-0043-41D0-9111-22A605074427}"/>
            </c:ext>
          </c:extLst>
        </c:ser>
        <c:dLbls>
          <c:showLegendKey val="0"/>
          <c:showVal val="0"/>
          <c:showCatName val="0"/>
          <c:showSerName val="0"/>
          <c:showPercent val="0"/>
          <c:showBubbleSize val="0"/>
        </c:dLbls>
        <c:smooth val="0"/>
        <c:axId val="1696316480"/>
        <c:axId val="1696318976"/>
      </c:lineChart>
      <c:catAx>
        <c:axId val="169631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318976"/>
        <c:crosses val="autoZero"/>
        <c:auto val="1"/>
        <c:lblAlgn val="ctr"/>
        <c:lblOffset val="100"/>
        <c:noMultiLvlLbl val="0"/>
      </c:catAx>
      <c:valAx>
        <c:axId val="169631897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316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Sheet1!$E$12</c:f>
              <c:strCache>
                <c:ptCount val="1"/>
                <c:pt idx="0">
                  <c:v>total_cancel</c:v>
                </c:pt>
              </c:strCache>
            </c:strRef>
          </c:tx>
          <c:spPr>
            <a:ln w="28575" cap="rnd">
              <a:solidFill>
                <a:schemeClr val="accent1"/>
              </a:solidFill>
              <a:round/>
            </a:ln>
            <a:effectLst/>
          </c:spPr>
          <c:marker>
            <c:symbol val="none"/>
          </c:marker>
          <c:cat>
            <c:numRef>
              <c:f>Sheet1!$D$13:$D$15</c:f>
              <c:numCache>
                <c:formatCode>General</c:formatCode>
                <c:ptCount val="3"/>
                <c:pt idx="0">
                  <c:v>2016</c:v>
                </c:pt>
                <c:pt idx="1">
                  <c:v>2017</c:v>
                </c:pt>
                <c:pt idx="2">
                  <c:v>2018</c:v>
                </c:pt>
              </c:numCache>
            </c:numRef>
          </c:cat>
          <c:val>
            <c:numRef>
              <c:f>Sheet1!$E$13:$E$15</c:f>
              <c:numCache>
                <c:formatCode>General</c:formatCode>
                <c:ptCount val="3"/>
                <c:pt idx="0">
                  <c:v>26</c:v>
                </c:pt>
                <c:pt idx="1">
                  <c:v>265</c:v>
                </c:pt>
                <c:pt idx="2">
                  <c:v>334</c:v>
                </c:pt>
              </c:numCache>
            </c:numRef>
          </c:val>
          <c:smooth val="0"/>
          <c:extLst>
            <c:ext xmlns:c16="http://schemas.microsoft.com/office/drawing/2014/chart" uri="{C3380CC4-5D6E-409C-BE32-E72D297353CC}">
              <c16:uniqueId val="{00000000-C629-4054-A225-1E9CB22277A6}"/>
            </c:ext>
          </c:extLst>
        </c:ser>
        <c:dLbls>
          <c:showLegendKey val="0"/>
          <c:showVal val="0"/>
          <c:showCatName val="0"/>
          <c:showSerName val="0"/>
          <c:showPercent val="0"/>
          <c:showBubbleSize val="0"/>
        </c:dLbls>
        <c:smooth val="0"/>
        <c:axId val="1696325632"/>
        <c:axId val="1696322304"/>
      </c:lineChart>
      <c:catAx>
        <c:axId val="1696325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322304"/>
        <c:crosses val="autoZero"/>
        <c:auto val="1"/>
        <c:lblAlgn val="ctr"/>
        <c:lblOffset val="100"/>
        <c:noMultiLvlLbl val="0"/>
      </c:catAx>
      <c:valAx>
        <c:axId val="1696322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325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D"/>
              <a:t>Quantity</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Sheet1!$C$2</c:f>
              <c:strCache>
                <c:ptCount val="1"/>
                <c:pt idx="0">
                  <c:v>qty</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50A-4305-BC42-86784DA9728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50A-4305-BC42-86784DA9728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50A-4305-BC42-86784DA97289}"/>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B50A-4305-BC42-86784DA97289}"/>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B50A-4305-BC42-86784DA9728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Sheet1!$B$3:$B$7</c:f>
              <c:strCache>
                <c:ptCount val="5"/>
                <c:pt idx="0">
                  <c:v>credit_card</c:v>
                </c:pt>
                <c:pt idx="1">
                  <c:v>boleto</c:v>
                </c:pt>
                <c:pt idx="2">
                  <c:v>voucher</c:v>
                </c:pt>
                <c:pt idx="3">
                  <c:v>debit_card</c:v>
                </c:pt>
                <c:pt idx="4">
                  <c:v>not_defined</c:v>
                </c:pt>
              </c:strCache>
            </c:strRef>
          </c:cat>
          <c:val>
            <c:numRef>
              <c:f>Sheet1!$C$3:$C$7</c:f>
              <c:numCache>
                <c:formatCode>General</c:formatCode>
                <c:ptCount val="5"/>
                <c:pt idx="0">
                  <c:v>76795</c:v>
                </c:pt>
                <c:pt idx="1">
                  <c:v>19784</c:v>
                </c:pt>
                <c:pt idx="2">
                  <c:v>5775</c:v>
                </c:pt>
                <c:pt idx="3">
                  <c:v>1529</c:v>
                </c:pt>
                <c:pt idx="4">
                  <c:v>3</c:v>
                </c:pt>
              </c:numCache>
            </c:numRef>
          </c:val>
          <c:extLst>
            <c:ext xmlns:c16="http://schemas.microsoft.com/office/drawing/2014/chart" uri="{C3380CC4-5D6E-409C-BE32-E72D297353CC}">
              <c16:uniqueId val="{0000000A-B50A-4305-BC42-86784DA97289}"/>
            </c:ext>
          </c:extLst>
        </c:ser>
        <c:dLbls>
          <c:dLblPos val="bestFit"/>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Payment Type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Sheet1!$C$24</c:f>
              <c:strCache>
                <c:ptCount val="1"/>
                <c:pt idx="0">
                  <c:v>2016</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Sheet1!$B$25:$B$29</c:f>
              <c:strCache>
                <c:ptCount val="5"/>
                <c:pt idx="0">
                  <c:v>not_defined</c:v>
                </c:pt>
                <c:pt idx="1">
                  <c:v>debit_card</c:v>
                </c:pt>
                <c:pt idx="2">
                  <c:v>credit_card</c:v>
                </c:pt>
                <c:pt idx="3">
                  <c:v>voucher</c:v>
                </c:pt>
                <c:pt idx="4">
                  <c:v>boleto</c:v>
                </c:pt>
              </c:strCache>
            </c:strRef>
          </c:cat>
          <c:val>
            <c:numRef>
              <c:f>Sheet1!$C$25:$C$29</c:f>
              <c:numCache>
                <c:formatCode>General</c:formatCode>
                <c:ptCount val="5"/>
                <c:pt idx="0">
                  <c:v>0</c:v>
                </c:pt>
                <c:pt idx="1">
                  <c:v>2</c:v>
                </c:pt>
                <c:pt idx="2">
                  <c:v>258</c:v>
                </c:pt>
                <c:pt idx="3">
                  <c:v>23</c:v>
                </c:pt>
                <c:pt idx="4">
                  <c:v>63</c:v>
                </c:pt>
              </c:numCache>
            </c:numRef>
          </c:val>
          <c:extLst>
            <c:ext xmlns:c16="http://schemas.microsoft.com/office/drawing/2014/chart" uri="{C3380CC4-5D6E-409C-BE32-E72D297353CC}">
              <c16:uniqueId val="{00000000-B163-4CBD-B619-013E4C7C7C46}"/>
            </c:ext>
          </c:extLst>
        </c:ser>
        <c:ser>
          <c:idx val="1"/>
          <c:order val="1"/>
          <c:tx>
            <c:strRef>
              <c:f>Sheet1!$D$24</c:f>
              <c:strCache>
                <c:ptCount val="1"/>
                <c:pt idx="0">
                  <c:v>2017</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Sheet1!$B$25:$B$29</c:f>
              <c:strCache>
                <c:ptCount val="5"/>
                <c:pt idx="0">
                  <c:v>not_defined</c:v>
                </c:pt>
                <c:pt idx="1">
                  <c:v>debit_card</c:v>
                </c:pt>
                <c:pt idx="2">
                  <c:v>credit_card</c:v>
                </c:pt>
                <c:pt idx="3">
                  <c:v>voucher</c:v>
                </c:pt>
                <c:pt idx="4">
                  <c:v>boleto</c:v>
                </c:pt>
              </c:strCache>
            </c:strRef>
          </c:cat>
          <c:val>
            <c:numRef>
              <c:f>Sheet1!$D$25:$D$29</c:f>
              <c:numCache>
                <c:formatCode>General</c:formatCode>
                <c:ptCount val="5"/>
                <c:pt idx="0">
                  <c:v>0</c:v>
                </c:pt>
                <c:pt idx="1">
                  <c:v>422</c:v>
                </c:pt>
                <c:pt idx="2">
                  <c:v>34568</c:v>
                </c:pt>
                <c:pt idx="3">
                  <c:v>3027</c:v>
                </c:pt>
                <c:pt idx="4">
                  <c:v>9508</c:v>
                </c:pt>
              </c:numCache>
            </c:numRef>
          </c:val>
          <c:extLst>
            <c:ext xmlns:c16="http://schemas.microsoft.com/office/drawing/2014/chart" uri="{C3380CC4-5D6E-409C-BE32-E72D297353CC}">
              <c16:uniqueId val="{00000001-B163-4CBD-B619-013E4C7C7C46}"/>
            </c:ext>
          </c:extLst>
        </c:ser>
        <c:ser>
          <c:idx val="2"/>
          <c:order val="2"/>
          <c:tx>
            <c:strRef>
              <c:f>Sheet1!$E$24</c:f>
              <c:strCache>
                <c:ptCount val="1"/>
                <c:pt idx="0">
                  <c:v>2018</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Sheet1!$B$25:$B$29</c:f>
              <c:strCache>
                <c:ptCount val="5"/>
                <c:pt idx="0">
                  <c:v>not_defined</c:v>
                </c:pt>
                <c:pt idx="1">
                  <c:v>debit_card</c:v>
                </c:pt>
                <c:pt idx="2">
                  <c:v>credit_card</c:v>
                </c:pt>
                <c:pt idx="3">
                  <c:v>voucher</c:v>
                </c:pt>
                <c:pt idx="4">
                  <c:v>boleto</c:v>
                </c:pt>
              </c:strCache>
            </c:strRef>
          </c:cat>
          <c:val>
            <c:numRef>
              <c:f>Sheet1!$E$25:$E$29</c:f>
              <c:numCache>
                <c:formatCode>General</c:formatCode>
                <c:ptCount val="5"/>
                <c:pt idx="0">
                  <c:v>3</c:v>
                </c:pt>
                <c:pt idx="1">
                  <c:v>1105</c:v>
                </c:pt>
                <c:pt idx="2">
                  <c:v>41969</c:v>
                </c:pt>
                <c:pt idx="3">
                  <c:v>2725</c:v>
                </c:pt>
                <c:pt idx="4">
                  <c:v>10213</c:v>
                </c:pt>
              </c:numCache>
            </c:numRef>
          </c:val>
          <c:extLst>
            <c:ext xmlns:c16="http://schemas.microsoft.com/office/drawing/2014/chart" uri="{C3380CC4-5D6E-409C-BE32-E72D297353CC}">
              <c16:uniqueId val="{00000002-B163-4CBD-B619-013E4C7C7C46}"/>
            </c:ext>
          </c:extLst>
        </c:ser>
        <c:dLbls>
          <c:dLblPos val="outEnd"/>
          <c:showLegendKey val="0"/>
          <c:showVal val="1"/>
          <c:showCatName val="0"/>
          <c:showSerName val="0"/>
          <c:showPercent val="0"/>
          <c:showBubbleSize val="0"/>
        </c:dLbls>
        <c:gapWidth val="182"/>
        <c:axId val="328166015"/>
        <c:axId val="328168511"/>
      </c:barChart>
      <c:catAx>
        <c:axId val="328166015"/>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8168511"/>
        <c:crosses val="autoZero"/>
        <c:auto val="1"/>
        <c:lblAlgn val="ctr"/>
        <c:lblOffset val="100"/>
        <c:noMultiLvlLbl val="0"/>
      </c:catAx>
      <c:valAx>
        <c:axId val="32816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81660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531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322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96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83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google.com/document/d/13jPrcrh7s3BAK7NAppJ3TsLr6mXgXNPR1pWo2Pxe_i4/edit?usp=sharing" TargetMode="External"/><Relationship Id="rId1" Type="http://schemas.openxmlformats.org/officeDocument/2006/relationships/slideLayout" Target="../slideLayouts/slideLayout3.xml"/><Relationship Id="rId4" Type="http://schemas.openxmlformats.org/officeDocument/2006/relationships/chart" Target="../charts/char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google.com/document/d/13jPrcrh7s3BAK7NAppJ3TsLr6mXgXNPR1pWo2Pxe_i4/edit?usp=sharin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document/d/13jPrcrh7s3BAK7NAppJ3TsLr6mXgXNPR1pWo2Pxe_i4/edit?usp=sharing" TargetMode="External"/><Relationship Id="rId2" Type="http://schemas.openxmlformats.org/officeDocument/2006/relationships/chart" Target="../charts/chart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Hbyxj1uPq6_wWCrSL4p575_IUYzwOMpx/view?usp=share_link" TargetMode="External"/><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hyperlink" Target="https://docs.google.com/document/d/13jPrcrh7s3BAK7NAppJ3TsLr6mXgXNPR1pWo2Pxe_i4/edit?usp=share_link"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3jPrcrh7s3BAK7NAppJ3TsLr6mXgXNPR1pWo2Pxe_i4/edit?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docs.google.com/document/d/13jPrcrh7s3BAK7NAppJ3TsLr6mXgXNPR1pWo2Pxe_i4/edit?usp=sharing" TargetMode="Externa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hyperlink" Target="https://docs.google.com/document/d/13jPrcrh7s3BAK7NAppJ3TsLr6mXgXNPR1pWo2Pxe_i4/edit?usp=sharing" TargetMode="Externa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document/d/13jPrcrh7s3BAK7NAppJ3TsLr6mXgXNPR1pWo2Pxe_i4/edit?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document/d/13jPrcrh7s3BAK7NAppJ3TsLr6mXgXNPR1pWo2Pxe_i4/edit?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chart" Target="../charts/chart6.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document/d/13jPrcrh7s3BAK7NAppJ3TsLr6mXgXNPR1pWo2Pxe_i4/edit?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dirty="0">
                <a:solidFill>
                  <a:schemeClr val="lt1"/>
                </a:solidFill>
              </a:rPr>
              <a:t>Analyzing eCommerce Business Performance with SQL</a:t>
            </a:r>
            <a:endParaRPr sz="3080" b="1" dirty="0">
              <a:solidFill>
                <a:schemeClr val="lt1"/>
              </a:solidFill>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Muhammad Nurmayyahdi Arif</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Yahdi.arif@gmail.com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linkedin.com/in/yahdiarif/</a:t>
            </a:r>
            <a:endParaRPr sz="1200" dirty="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800" b="0" i="0" dirty="0">
                <a:effectLst/>
                <a:latin typeface="Dosis" pitchFamily="2" charset="0"/>
              </a:rPr>
              <a:t>Experienced Consultant ERP with a demonstrated history of working in </a:t>
            </a:r>
            <a:r>
              <a:rPr lang="en-US" sz="1800" b="0" i="0" dirty="0" err="1">
                <a:effectLst/>
                <a:latin typeface="Dosis" pitchFamily="2" charset="0"/>
              </a:rPr>
              <a:t>ItialuS</a:t>
            </a:r>
            <a:r>
              <a:rPr lang="en-US" sz="1800" b="0" i="0" dirty="0">
                <a:effectLst/>
                <a:latin typeface="Dosis" pitchFamily="2" charset="0"/>
              </a:rPr>
              <a:t> company. Skilled in Microsoft Excel, Axure RP, SQL, reporting and Leadership. Strong information technology professional with a Bachelor's degree focused in Accounting Information System from Universitas Bina Nusantara (</a:t>
            </a:r>
            <a:r>
              <a:rPr lang="en-US" sz="1800" b="0" i="0" dirty="0" err="1">
                <a:effectLst/>
                <a:latin typeface="Dosis" pitchFamily="2" charset="0"/>
              </a:rPr>
              <a:t>Binus</a:t>
            </a:r>
            <a:r>
              <a:rPr lang="en-US" sz="1800" b="0" i="0" dirty="0">
                <a:effectLst/>
                <a:latin typeface="Dosis" pitchFamily="2" charset="0"/>
              </a:rPr>
              <a:t>). </a:t>
            </a:r>
            <a:endParaRPr sz="2400" dirty="0">
              <a:latin typeface="Dosis" pitchFamily="2" charset="0"/>
            </a:endParaRPr>
          </a:p>
        </p:txBody>
      </p:sp>
      <p:pic>
        <p:nvPicPr>
          <p:cNvPr id="5" name="Picture 4" descr="A picture containing grass, person, outdoor, tree&#10;&#10;Description automatically generated">
            <a:extLst>
              <a:ext uri="{FF2B5EF4-FFF2-40B4-BE49-F238E27FC236}">
                <a16:creationId xmlns:a16="http://schemas.microsoft.com/office/drawing/2014/main" id="{93A42A4B-4101-EBB3-9806-B20C04B1C4E2}"/>
              </a:ext>
            </a:extLst>
          </p:cNvPr>
          <p:cNvPicPr>
            <a:picLocks noChangeAspect="1"/>
          </p:cNvPicPr>
          <p:nvPr/>
        </p:nvPicPr>
        <p:blipFill>
          <a:blip r:embed="rId5"/>
          <a:stretch>
            <a:fillRect/>
          </a:stretch>
        </p:blipFill>
        <p:spPr>
          <a:xfrm>
            <a:off x="4665150" y="661261"/>
            <a:ext cx="1218600" cy="1268396"/>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172458-200F-002C-B8F0-E460AA0EC723}"/>
              </a:ext>
            </a:extLst>
          </p:cNvPr>
          <p:cNvSpPr>
            <a:spLocks noGrp="1"/>
          </p:cNvSpPr>
          <p:nvPr>
            <p:ph type="body" idx="1"/>
          </p:nvPr>
        </p:nvSpPr>
        <p:spPr>
          <a:xfrm>
            <a:off x="4827180" y="3019647"/>
            <a:ext cx="4005119" cy="1549228"/>
          </a:xfrm>
        </p:spPr>
        <p:txBody>
          <a:bodyPr>
            <a:normAutofit fontScale="92500" lnSpcReduction="10000"/>
          </a:bodyPr>
          <a:lstStyle/>
          <a:p>
            <a:pPr marL="114300" indent="0">
              <a:buNone/>
            </a:pPr>
            <a:r>
              <a:rPr lang="en-US" dirty="0"/>
              <a:t>Ranking type payment </a:t>
            </a:r>
            <a:r>
              <a:rPr lang="en-US" dirty="0" err="1"/>
              <a:t>terfavorite</a:t>
            </a:r>
            <a:r>
              <a:rPr lang="en-US" dirty="0"/>
              <a:t> (paling </a:t>
            </a:r>
            <a:r>
              <a:rPr lang="en-US" dirty="0" err="1"/>
              <a:t>banyak</a:t>
            </a:r>
            <a:r>
              <a:rPr lang="en-US" dirty="0"/>
              <a:t> di </a:t>
            </a:r>
            <a:r>
              <a:rPr lang="en-US" dirty="0" err="1"/>
              <a:t>pakai</a:t>
            </a:r>
            <a:r>
              <a:rPr lang="en-US" dirty="0"/>
              <a:t>) di </a:t>
            </a:r>
            <a:r>
              <a:rPr lang="en-US" dirty="0" err="1"/>
              <a:t>semua</a:t>
            </a:r>
            <a:r>
              <a:rPr lang="en-US" dirty="0"/>
              <a:t> </a:t>
            </a:r>
            <a:r>
              <a:rPr lang="en-US" dirty="0" err="1"/>
              <a:t>transaksi</a:t>
            </a:r>
            <a:r>
              <a:rPr lang="en-US" dirty="0"/>
              <a:t> dan </a:t>
            </a:r>
            <a:r>
              <a:rPr lang="en-US" dirty="0" err="1"/>
              <a:t>semua</a:t>
            </a:r>
            <a:r>
              <a:rPr lang="en-US" dirty="0"/>
              <a:t> </a:t>
            </a:r>
            <a:r>
              <a:rPr lang="en-US" dirty="0" err="1"/>
              <a:t>tahun</a:t>
            </a:r>
            <a:r>
              <a:rPr lang="en-US" dirty="0"/>
              <a:t>.</a:t>
            </a:r>
          </a:p>
          <a:p>
            <a:pPr marL="114300" indent="0">
              <a:buNone/>
            </a:pPr>
            <a:r>
              <a:rPr lang="en-US" dirty="0" err="1"/>
              <a:t>credit_card</a:t>
            </a:r>
            <a:r>
              <a:rPr lang="en-US" dirty="0"/>
              <a:t> </a:t>
            </a:r>
            <a:r>
              <a:rPr lang="en-US" dirty="0" err="1"/>
              <a:t>menjadi</a:t>
            </a:r>
            <a:r>
              <a:rPr lang="en-US" dirty="0"/>
              <a:t> type payment paling </a:t>
            </a:r>
            <a:r>
              <a:rPr lang="en-US" dirty="0" err="1"/>
              <a:t>banyak</a:t>
            </a:r>
            <a:r>
              <a:rPr lang="en-US" dirty="0"/>
              <a:t> di </a:t>
            </a:r>
            <a:r>
              <a:rPr lang="en-US" dirty="0" err="1"/>
              <a:t>gunakan</a:t>
            </a:r>
            <a:r>
              <a:rPr lang="en-US" dirty="0"/>
              <a:t>.</a:t>
            </a:r>
          </a:p>
          <a:p>
            <a:pPr marL="114300" indent="0">
              <a:buNone/>
            </a:pPr>
            <a:endParaRPr lang="en-ID" dirty="0"/>
          </a:p>
        </p:txBody>
      </p:sp>
      <p:sp>
        <p:nvSpPr>
          <p:cNvPr id="4" name="Google Shape;54;p13">
            <a:extLst>
              <a:ext uri="{FF2B5EF4-FFF2-40B4-BE49-F238E27FC236}">
                <a16:creationId xmlns:a16="http://schemas.microsoft.com/office/drawing/2014/main" id="{CDCCD83C-A3F1-18E2-6FBC-F236CF275CD1}"/>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ct val="44594"/>
              <a:buNone/>
            </a:pPr>
            <a:r>
              <a:rPr lang="en" sz="2220" b="1" dirty="0">
                <a:solidFill>
                  <a:schemeClr val="lt1"/>
                </a:solidFill>
              </a:rPr>
              <a:t>Analysis of Annual Payment Type Usage</a:t>
            </a:r>
            <a:endParaRPr sz="2220" b="1" dirty="0">
              <a:solidFill>
                <a:schemeClr val="lt1"/>
              </a:solidFill>
            </a:endParaRPr>
          </a:p>
        </p:txBody>
      </p:sp>
      <p:sp>
        <p:nvSpPr>
          <p:cNvPr id="7" name="Google Shape;55;p13">
            <a:hlinkClick r:id="rId2"/>
            <a:extLst>
              <a:ext uri="{FF2B5EF4-FFF2-40B4-BE49-F238E27FC236}">
                <a16:creationId xmlns:a16="http://schemas.microsoft.com/office/drawing/2014/main" id="{58C3DBAE-9EC4-432D-337C-6AB0A975A346}"/>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u="sng" dirty="0">
              <a:solidFill>
                <a:srgbClr val="0070C0"/>
              </a:solidFill>
            </a:endParaRPr>
          </a:p>
          <a:p>
            <a:pPr marL="0" lvl="0" indent="0" algn="r" rtl="0">
              <a:lnSpc>
                <a:spcPct val="100000"/>
              </a:lnSpc>
              <a:spcBef>
                <a:spcPts val="0"/>
              </a:spcBef>
              <a:spcAft>
                <a:spcPts val="0"/>
              </a:spcAft>
              <a:buNone/>
            </a:pPr>
            <a:r>
              <a:rPr lang="en" sz="1100" u="sng" dirty="0">
                <a:solidFill>
                  <a:srgbClr val="0070C0"/>
                </a:solidFill>
              </a:rPr>
              <a:t>Query selengkapnya dapat dilihat disini</a:t>
            </a:r>
            <a:endParaRPr sz="1100" u="sng" dirty="0">
              <a:solidFill>
                <a:srgbClr val="0070C0"/>
              </a:solidFill>
            </a:endParaRPr>
          </a:p>
        </p:txBody>
      </p:sp>
      <p:pic>
        <p:nvPicPr>
          <p:cNvPr id="10" name="Picture 9">
            <a:extLst>
              <a:ext uri="{FF2B5EF4-FFF2-40B4-BE49-F238E27FC236}">
                <a16:creationId xmlns:a16="http://schemas.microsoft.com/office/drawing/2014/main" id="{88EE1BF4-91FF-94B5-F553-9749D735602B}"/>
              </a:ext>
            </a:extLst>
          </p:cNvPr>
          <p:cNvPicPr>
            <a:picLocks noChangeAspect="1"/>
          </p:cNvPicPr>
          <p:nvPr/>
        </p:nvPicPr>
        <p:blipFill rotWithShape="1">
          <a:blip r:embed="rId3"/>
          <a:srcRect l="26744" t="58712" r="52791" b="19054"/>
          <a:stretch/>
        </p:blipFill>
        <p:spPr>
          <a:xfrm>
            <a:off x="5064454" y="797982"/>
            <a:ext cx="3250206" cy="1985208"/>
          </a:xfrm>
          <a:prstGeom prst="rect">
            <a:avLst/>
          </a:prstGeom>
        </p:spPr>
      </p:pic>
      <p:graphicFrame>
        <p:nvGraphicFramePr>
          <p:cNvPr id="13" name="Chart 12">
            <a:extLst>
              <a:ext uri="{FF2B5EF4-FFF2-40B4-BE49-F238E27FC236}">
                <a16:creationId xmlns:a16="http://schemas.microsoft.com/office/drawing/2014/main" id="{D53DCD5B-45C8-01C4-C79C-6EA286E0C5F6}"/>
              </a:ext>
            </a:extLst>
          </p:cNvPr>
          <p:cNvGraphicFramePr>
            <a:graphicFrameLocks/>
          </p:cNvGraphicFramePr>
          <p:nvPr/>
        </p:nvGraphicFramePr>
        <p:xfrm>
          <a:off x="-443211" y="1174462"/>
          <a:ext cx="5642532" cy="338551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6268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172458-200F-002C-B8F0-E460AA0EC723}"/>
              </a:ext>
            </a:extLst>
          </p:cNvPr>
          <p:cNvSpPr>
            <a:spLocks noGrp="1"/>
          </p:cNvSpPr>
          <p:nvPr>
            <p:ph type="body" idx="1"/>
          </p:nvPr>
        </p:nvSpPr>
        <p:spPr>
          <a:xfrm>
            <a:off x="1414130" y="3535838"/>
            <a:ext cx="6556033" cy="1322127"/>
          </a:xfrm>
        </p:spPr>
        <p:txBody>
          <a:bodyPr>
            <a:normAutofit/>
          </a:bodyPr>
          <a:lstStyle/>
          <a:p>
            <a:pPr marL="114300" indent="0">
              <a:buNone/>
            </a:pPr>
            <a:r>
              <a:rPr lang="en-US" dirty="0"/>
              <a:t>Table di </a:t>
            </a:r>
            <a:r>
              <a:rPr lang="en-US" dirty="0" err="1"/>
              <a:t>atas</a:t>
            </a:r>
            <a:r>
              <a:rPr lang="en-US" dirty="0"/>
              <a:t> </a:t>
            </a:r>
            <a:r>
              <a:rPr lang="en-US" dirty="0" err="1"/>
              <a:t>menunjukan</a:t>
            </a:r>
            <a:r>
              <a:rPr lang="en-US" dirty="0"/>
              <a:t> detail </a:t>
            </a:r>
            <a:r>
              <a:rPr lang="en-US" dirty="0" err="1"/>
              <a:t>dari</a:t>
            </a:r>
            <a:r>
              <a:rPr lang="en-US" dirty="0"/>
              <a:t> </a:t>
            </a:r>
            <a:r>
              <a:rPr lang="en-US" dirty="0" err="1"/>
              <a:t>tipe</a:t>
            </a:r>
            <a:r>
              <a:rPr lang="en-US" dirty="0"/>
              <a:t> payment yang </a:t>
            </a:r>
            <a:r>
              <a:rPr lang="en-US" dirty="0" err="1"/>
              <a:t>telah</a:t>
            </a:r>
            <a:r>
              <a:rPr lang="en-US" dirty="0"/>
              <a:t> di </a:t>
            </a:r>
            <a:r>
              <a:rPr lang="en-US" dirty="0" err="1"/>
              <a:t>gunakan</a:t>
            </a:r>
            <a:r>
              <a:rPr lang="en-US" dirty="0"/>
              <a:t> </a:t>
            </a:r>
            <a:r>
              <a:rPr lang="en-US" dirty="0" err="1"/>
              <a:t>pelanggan</a:t>
            </a:r>
            <a:r>
              <a:rPr lang="en-US" dirty="0"/>
              <a:t> </a:t>
            </a:r>
            <a:r>
              <a:rPr lang="en-US" dirty="0" err="1"/>
              <a:t>tiap</a:t>
            </a:r>
            <a:r>
              <a:rPr lang="en-US" dirty="0"/>
              <a:t> </a:t>
            </a:r>
            <a:r>
              <a:rPr lang="en-US" dirty="0" err="1"/>
              <a:t>tahun</a:t>
            </a:r>
            <a:r>
              <a:rPr lang="en-US" dirty="0"/>
              <a:t> </a:t>
            </a:r>
            <a:r>
              <a:rPr lang="en-US" dirty="0" err="1"/>
              <a:t>nya</a:t>
            </a:r>
            <a:endParaRPr lang="en-ID" dirty="0"/>
          </a:p>
        </p:txBody>
      </p:sp>
      <p:sp>
        <p:nvSpPr>
          <p:cNvPr id="4" name="Google Shape;54;p13">
            <a:extLst>
              <a:ext uri="{FF2B5EF4-FFF2-40B4-BE49-F238E27FC236}">
                <a16:creationId xmlns:a16="http://schemas.microsoft.com/office/drawing/2014/main" id="{CDCCD83C-A3F1-18E2-6FBC-F236CF275CD1}"/>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ct val="44594"/>
              <a:buNone/>
            </a:pPr>
            <a:r>
              <a:rPr lang="en" sz="2220" b="1" dirty="0">
                <a:solidFill>
                  <a:schemeClr val="lt1"/>
                </a:solidFill>
              </a:rPr>
              <a:t>Analysis of Annual Payment Type Usage</a:t>
            </a:r>
            <a:endParaRPr sz="2220" b="1" dirty="0">
              <a:solidFill>
                <a:schemeClr val="lt1"/>
              </a:solidFill>
            </a:endParaRPr>
          </a:p>
        </p:txBody>
      </p:sp>
      <p:sp>
        <p:nvSpPr>
          <p:cNvPr id="9" name="Google Shape;55;p13">
            <a:hlinkClick r:id="rId2"/>
            <a:extLst>
              <a:ext uri="{FF2B5EF4-FFF2-40B4-BE49-F238E27FC236}">
                <a16:creationId xmlns:a16="http://schemas.microsoft.com/office/drawing/2014/main" id="{357215C8-AB3E-F79E-8859-0E8637FD0D74}"/>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u="sng" dirty="0">
              <a:solidFill>
                <a:srgbClr val="0070C0"/>
              </a:solidFill>
            </a:endParaRPr>
          </a:p>
          <a:p>
            <a:pPr marL="0" lvl="0" indent="0" algn="r" rtl="0">
              <a:lnSpc>
                <a:spcPct val="100000"/>
              </a:lnSpc>
              <a:spcBef>
                <a:spcPts val="0"/>
              </a:spcBef>
              <a:spcAft>
                <a:spcPts val="0"/>
              </a:spcAft>
              <a:buNone/>
            </a:pPr>
            <a:r>
              <a:rPr lang="en" sz="1100" u="sng" dirty="0">
                <a:solidFill>
                  <a:srgbClr val="0070C0"/>
                </a:solidFill>
              </a:rPr>
              <a:t>Query selengkapnya dapat dilihat disini</a:t>
            </a:r>
            <a:endParaRPr sz="1100" u="sng" dirty="0">
              <a:solidFill>
                <a:srgbClr val="0070C0"/>
              </a:solidFill>
            </a:endParaRPr>
          </a:p>
        </p:txBody>
      </p:sp>
      <p:pic>
        <p:nvPicPr>
          <p:cNvPr id="5" name="Picture 4">
            <a:extLst>
              <a:ext uri="{FF2B5EF4-FFF2-40B4-BE49-F238E27FC236}">
                <a16:creationId xmlns:a16="http://schemas.microsoft.com/office/drawing/2014/main" id="{795AA110-9F32-D7EF-0565-6CE390091FC0}"/>
              </a:ext>
            </a:extLst>
          </p:cNvPr>
          <p:cNvPicPr>
            <a:picLocks noChangeAspect="1"/>
          </p:cNvPicPr>
          <p:nvPr/>
        </p:nvPicPr>
        <p:blipFill rotWithShape="1">
          <a:blip r:embed="rId3"/>
          <a:srcRect l="26395" t="59110" r="40116" b="19381"/>
          <a:stretch/>
        </p:blipFill>
        <p:spPr>
          <a:xfrm>
            <a:off x="1293983" y="946598"/>
            <a:ext cx="6556033" cy="2367457"/>
          </a:xfrm>
          <a:prstGeom prst="rect">
            <a:avLst/>
          </a:prstGeom>
        </p:spPr>
      </p:pic>
    </p:spTree>
    <p:extLst>
      <p:ext uri="{BB962C8B-B14F-4D97-AF65-F5344CB8AC3E}">
        <p14:creationId xmlns:p14="http://schemas.microsoft.com/office/powerpoint/2010/main" val="860075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D759E2-8435-D35F-B708-080315EA1DD5}"/>
              </a:ext>
            </a:extLst>
          </p:cNvPr>
          <p:cNvSpPr>
            <a:spLocks noGrp="1"/>
          </p:cNvSpPr>
          <p:nvPr>
            <p:ph type="body" idx="1"/>
          </p:nvPr>
        </p:nvSpPr>
        <p:spPr>
          <a:xfrm>
            <a:off x="5167423" y="778600"/>
            <a:ext cx="3664877" cy="3790275"/>
          </a:xfrm>
        </p:spPr>
        <p:txBody>
          <a:bodyPr>
            <a:normAutofit fontScale="92500" lnSpcReduction="20000"/>
          </a:bodyPr>
          <a:lstStyle/>
          <a:p>
            <a:pPr marL="114300" indent="0">
              <a:buNone/>
            </a:pPr>
            <a:r>
              <a:rPr lang="en-US" dirty="0" err="1"/>
              <a:t>secara</a:t>
            </a:r>
            <a:r>
              <a:rPr lang="en-US" dirty="0"/>
              <a:t> </a:t>
            </a:r>
            <a:r>
              <a:rPr lang="en-US" dirty="0" err="1"/>
              <a:t>keseluruhan</a:t>
            </a:r>
            <a:r>
              <a:rPr lang="en-US" dirty="0"/>
              <a:t> </a:t>
            </a:r>
            <a:r>
              <a:rPr lang="en-US" dirty="0" err="1"/>
              <a:t>metode</a:t>
            </a:r>
            <a:r>
              <a:rPr lang="en-US" dirty="0"/>
              <a:t> credit card yang paling </a:t>
            </a:r>
            <a:r>
              <a:rPr lang="en-US" dirty="0" err="1"/>
              <a:t>banyak</a:t>
            </a:r>
            <a:r>
              <a:rPr lang="en-US" dirty="0"/>
              <a:t> di </a:t>
            </a:r>
            <a:r>
              <a:rPr lang="en-US" dirty="0" err="1"/>
              <a:t>gunakan</a:t>
            </a:r>
            <a:r>
              <a:rPr lang="en-US" dirty="0"/>
              <a:t> </a:t>
            </a:r>
            <a:r>
              <a:rPr lang="en-US" dirty="0" err="1"/>
              <a:t>tiap</a:t>
            </a:r>
            <a:r>
              <a:rPr lang="en-US" dirty="0"/>
              <a:t> </a:t>
            </a:r>
            <a:r>
              <a:rPr lang="en-US" dirty="0" err="1"/>
              <a:t>tahun</a:t>
            </a:r>
            <a:r>
              <a:rPr lang="en-US" dirty="0"/>
              <a:t> </a:t>
            </a:r>
            <a:r>
              <a:rPr lang="en-US" dirty="0" err="1"/>
              <a:t>nya</a:t>
            </a:r>
            <a:r>
              <a:rPr lang="en-US" dirty="0"/>
              <a:t> </a:t>
            </a:r>
            <a:r>
              <a:rPr lang="en-US" dirty="0" err="1"/>
              <a:t>untuk</a:t>
            </a:r>
            <a:r>
              <a:rPr lang="en-US" dirty="0"/>
              <a:t> </a:t>
            </a:r>
            <a:r>
              <a:rPr lang="en-US" dirty="0" err="1"/>
              <a:t>melakukan</a:t>
            </a:r>
            <a:r>
              <a:rPr lang="en-US" dirty="0"/>
              <a:t> </a:t>
            </a:r>
            <a:r>
              <a:rPr lang="en-US" dirty="0" err="1"/>
              <a:t>pembayaran</a:t>
            </a:r>
            <a:r>
              <a:rPr lang="en-US" dirty="0"/>
              <a:t>.</a:t>
            </a:r>
          </a:p>
          <a:p>
            <a:pPr marL="114300" indent="0">
              <a:buNone/>
            </a:pPr>
            <a:endParaRPr lang="en-US" dirty="0"/>
          </a:p>
          <a:p>
            <a:pPr marL="114300" indent="0">
              <a:buNone/>
            </a:pPr>
            <a:r>
              <a:rPr lang="en-US" dirty="0" err="1"/>
              <a:t>Tiap</a:t>
            </a:r>
            <a:r>
              <a:rPr lang="en-US" dirty="0"/>
              <a:t> </a:t>
            </a:r>
            <a:r>
              <a:rPr lang="en-US" dirty="0" err="1"/>
              <a:t>kategori</a:t>
            </a:r>
            <a:r>
              <a:rPr lang="en-US" dirty="0"/>
              <a:t> juga </a:t>
            </a:r>
            <a:r>
              <a:rPr lang="en-US" dirty="0" err="1"/>
              <a:t>selalu</a:t>
            </a:r>
            <a:r>
              <a:rPr lang="en-US" dirty="0"/>
              <a:t> </a:t>
            </a:r>
            <a:r>
              <a:rPr lang="en-US" dirty="0" err="1"/>
              <a:t>meningkat</a:t>
            </a:r>
            <a:r>
              <a:rPr lang="en-US" dirty="0"/>
              <a:t> </a:t>
            </a:r>
            <a:r>
              <a:rPr lang="en-US" dirty="0" err="1"/>
              <a:t>kecuali</a:t>
            </a:r>
            <a:r>
              <a:rPr lang="en-US" dirty="0"/>
              <a:t> </a:t>
            </a:r>
            <a:r>
              <a:rPr lang="en-US" dirty="0" err="1"/>
              <a:t>metode</a:t>
            </a:r>
            <a:r>
              <a:rPr lang="en-US" dirty="0"/>
              <a:t> voucher yang </a:t>
            </a:r>
            <a:r>
              <a:rPr lang="en-US" dirty="0" err="1"/>
              <a:t>mengalami</a:t>
            </a:r>
            <a:r>
              <a:rPr lang="en-US" dirty="0"/>
              <a:t> </a:t>
            </a:r>
            <a:r>
              <a:rPr lang="en-US" dirty="0" err="1"/>
              <a:t>penurunan</a:t>
            </a:r>
            <a:r>
              <a:rPr lang="en-US" dirty="0"/>
              <a:t> </a:t>
            </a:r>
            <a:r>
              <a:rPr lang="en-US" dirty="0" err="1"/>
              <a:t>dari</a:t>
            </a:r>
            <a:r>
              <a:rPr lang="en-US" dirty="0"/>
              <a:t> </a:t>
            </a:r>
            <a:r>
              <a:rPr lang="en-US" dirty="0" err="1"/>
              <a:t>tahun</a:t>
            </a:r>
            <a:r>
              <a:rPr lang="en-US" dirty="0"/>
              <a:t> 2017 </a:t>
            </a:r>
            <a:r>
              <a:rPr lang="en-US" dirty="0" err="1"/>
              <a:t>ke</a:t>
            </a:r>
            <a:r>
              <a:rPr lang="en-US" dirty="0"/>
              <a:t> 2018.</a:t>
            </a:r>
          </a:p>
          <a:p>
            <a:pPr marL="114300" indent="0">
              <a:buNone/>
            </a:pPr>
            <a:endParaRPr lang="en-US" dirty="0"/>
          </a:p>
          <a:p>
            <a:pPr marL="114300" indent="0">
              <a:buNone/>
            </a:pPr>
            <a:r>
              <a:rPr lang="en-ID" dirty="0" err="1"/>
              <a:t>Mungkin</a:t>
            </a:r>
            <a:r>
              <a:rPr lang="en-ID" dirty="0"/>
              <a:t> </a:t>
            </a:r>
            <a:r>
              <a:rPr lang="en-ID" dirty="0" err="1"/>
              <a:t>dikarenakan</a:t>
            </a:r>
            <a:r>
              <a:rPr lang="en-ID" dirty="0"/>
              <a:t> </a:t>
            </a:r>
            <a:r>
              <a:rPr lang="en-ID" dirty="0" err="1"/>
              <a:t>kurang</a:t>
            </a:r>
            <a:r>
              <a:rPr lang="en-ID" dirty="0"/>
              <a:t> </a:t>
            </a:r>
            <a:r>
              <a:rPr lang="en-ID" dirty="0" err="1"/>
              <a:t>menarik</a:t>
            </a:r>
            <a:r>
              <a:rPr lang="en-ID" dirty="0"/>
              <a:t> </a:t>
            </a:r>
            <a:r>
              <a:rPr lang="en-ID" dirty="0" err="1"/>
              <a:t>nya</a:t>
            </a:r>
            <a:r>
              <a:rPr lang="en-ID" dirty="0"/>
              <a:t> voucher yang di </a:t>
            </a:r>
            <a:r>
              <a:rPr lang="en-ID" dirty="0" err="1"/>
              <a:t>tawarkan</a:t>
            </a:r>
            <a:r>
              <a:rPr lang="en-ID" dirty="0"/>
              <a:t> </a:t>
            </a:r>
            <a:r>
              <a:rPr lang="en-ID" dirty="0" err="1"/>
              <a:t>atau</a:t>
            </a:r>
            <a:r>
              <a:rPr lang="en-ID" dirty="0"/>
              <a:t> </a:t>
            </a:r>
            <a:r>
              <a:rPr lang="en-ID" dirty="0" err="1"/>
              <a:t>kurang</a:t>
            </a:r>
            <a:r>
              <a:rPr lang="en-ID" dirty="0"/>
              <a:t> </a:t>
            </a:r>
            <a:r>
              <a:rPr lang="en-ID" dirty="0" err="1"/>
              <a:t>nya</a:t>
            </a:r>
            <a:r>
              <a:rPr lang="en-ID" dirty="0"/>
              <a:t> </a:t>
            </a:r>
            <a:r>
              <a:rPr lang="en-ID" dirty="0" err="1"/>
              <a:t>variasi</a:t>
            </a:r>
            <a:r>
              <a:rPr lang="en-ID" dirty="0"/>
              <a:t> </a:t>
            </a:r>
            <a:r>
              <a:rPr lang="en-ID" dirty="0" err="1"/>
              <a:t>vocher</a:t>
            </a:r>
            <a:r>
              <a:rPr lang="en-ID" dirty="0"/>
              <a:t> yang di </a:t>
            </a:r>
            <a:r>
              <a:rPr lang="en-ID" dirty="0" err="1"/>
              <a:t>tawarkan</a:t>
            </a:r>
            <a:r>
              <a:rPr lang="en-ID" dirty="0"/>
              <a:t>.</a:t>
            </a:r>
          </a:p>
        </p:txBody>
      </p:sp>
      <p:sp>
        <p:nvSpPr>
          <p:cNvPr id="6" name="Google Shape;54;p13">
            <a:extLst>
              <a:ext uri="{FF2B5EF4-FFF2-40B4-BE49-F238E27FC236}">
                <a16:creationId xmlns:a16="http://schemas.microsoft.com/office/drawing/2014/main" id="{5AAA6486-838C-CD51-34EA-7160F4D267A7}"/>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ct val="44594"/>
              <a:buNone/>
            </a:pPr>
            <a:r>
              <a:rPr lang="en" sz="2220" b="1" dirty="0">
                <a:solidFill>
                  <a:schemeClr val="lt1"/>
                </a:solidFill>
              </a:rPr>
              <a:t>Analysis of Annual Payment Type Usage</a:t>
            </a:r>
            <a:endParaRPr sz="2220" b="1" dirty="0">
              <a:solidFill>
                <a:schemeClr val="lt1"/>
              </a:solidFill>
            </a:endParaRPr>
          </a:p>
        </p:txBody>
      </p:sp>
      <p:graphicFrame>
        <p:nvGraphicFramePr>
          <p:cNvPr id="10" name="Chart 9">
            <a:extLst>
              <a:ext uri="{FF2B5EF4-FFF2-40B4-BE49-F238E27FC236}">
                <a16:creationId xmlns:a16="http://schemas.microsoft.com/office/drawing/2014/main" id="{9DD62088-5E0C-5355-2564-91510BFE708D}"/>
              </a:ext>
            </a:extLst>
          </p:cNvPr>
          <p:cNvGraphicFramePr>
            <a:graphicFrameLocks/>
          </p:cNvGraphicFramePr>
          <p:nvPr/>
        </p:nvGraphicFramePr>
        <p:xfrm>
          <a:off x="311700" y="778600"/>
          <a:ext cx="4572000" cy="4133641"/>
        </p:xfrm>
        <a:graphic>
          <a:graphicData uri="http://schemas.openxmlformats.org/drawingml/2006/chart">
            <c:chart xmlns:c="http://schemas.openxmlformats.org/drawingml/2006/chart" xmlns:r="http://schemas.openxmlformats.org/officeDocument/2006/relationships" r:id="rId2"/>
          </a:graphicData>
        </a:graphic>
      </p:graphicFrame>
      <p:sp>
        <p:nvSpPr>
          <p:cNvPr id="11" name="Google Shape;55;p13">
            <a:hlinkClick r:id="rId3"/>
            <a:extLst>
              <a:ext uri="{FF2B5EF4-FFF2-40B4-BE49-F238E27FC236}">
                <a16:creationId xmlns:a16="http://schemas.microsoft.com/office/drawing/2014/main" id="{4325AC27-CA3F-9E0A-3973-35DF000CC03F}"/>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u="sng" dirty="0">
              <a:solidFill>
                <a:srgbClr val="0070C0"/>
              </a:solidFill>
            </a:endParaRPr>
          </a:p>
          <a:p>
            <a:pPr marL="0" lvl="0" indent="0" algn="r" rtl="0">
              <a:lnSpc>
                <a:spcPct val="100000"/>
              </a:lnSpc>
              <a:spcBef>
                <a:spcPts val="0"/>
              </a:spcBef>
              <a:spcAft>
                <a:spcPts val="0"/>
              </a:spcAft>
              <a:buNone/>
            </a:pPr>
            <a:r>
              <a:rPr lang="en" sz="1100" u="sng" dirty="0">
                <a:solidFill>
                  <a:srgbClr val="0070C0"/>
                </a:solidFill>
              </a:rPr>
              <a:t>Query selengkapnya dapat dilihat disini</a:t>
            </a:r>
            <a:endParaRPr sz="1100" u="sng" dirty="0">
              <a:solidFill>
                <a:srgbClr val="0070C0"/>
              </a:solidFill>
            </a:endParaRPr>
          </a:p>
        </p:txBody>
      </p:sp>
    </p:spTree>
    <p:extLst>
      <p:ext uri="{BB962C8B-B14F-4D97-AF65-F5344CB8AC3E}">
        <p14:creationId xmlns:p14="http://schemas.microsoft.com/office/powerpoint/2010/main" val="355783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649C-DD1B-E07E-8FE5-04CC398AFBCF}"/>
              </a:ext>
            </a:extLst>
          </p:cNvPr>
          <p:cNvSpPr>
            <a:spLocks noGrp="1"/>
          </p:cNvSpPr>
          <p:nvPr>
            <p:ph type="title"/>
          </p:nvPr>
        </p:nvSpPr>
        <p:spPr/>
        <p:txBody>
          <a:bodyPr/>
          <a:lstStyle/>
          <a:p>
            <a:r>
              <a:rPr lang="en-US" dirty="0"/>
              <a:t>ERD eCommerce</a:t>
            </a:r>
            <a:endParaRPr lang="en-ID" dirty="0"/>
          </a:p>
        </p:txBody>
      </p:sp>
      <p:sp>
        <p:nvSpPr>
          <p:cNvPr id="8" name="Google Shape;114;p27">
            <a:extLst>
              <a:ext uri="{FF2B5EF4-FFF2-40B4-BE49-F238E27FC236}">
                <a16:creationId xmlns:a16="http://schemas.microsoft.com/office/drawing/2014/main" id="{4D99351C-42F3-2B13-0508-52B462DA257D}"/>
              </a:ext>
            </a:extLst>
          </p:cNvPr>
          <p:cNvSpPr txBox="1">
            <a:spLocks noGrp="1"/>
          </p:cNvSpPr>
          <p:nvPr>
            <p:ph type="body" idx="1"/>
          </p:nvPr>
        </p:nvSpPr>
        <p:spPr>
          <a:xfrm>
            <a:off x="4572000" y="823774"/>
            <a:ext cx="4260300" cy="3631267"/>
          </a:xfrm>
          <a:prstGeom prst="rect">
            <a:avLst/>
          </a:prstGeom>
        </p:spPr>
        <p:txBody>
          <a:bodyPr spcFirstLastPara="1" wrap="square" lIns="91425" tIns="91425" rIns="91425" bIns="91425" anchor="t" anchorCtr="0">
            <a:normAutofit lnSpcReduction="10000"/>
          </a:bodyPr>
          <a:lstStyle/>
          <a:p>
            <a:pPr marL="133350" lvl="0" indent="0" algn="l" rtl="0">
              <a:spcBef>
                <a:spcPts val="0"/>
              </a:spcBef>
              <a:spcAft>
                <a:spcPts val="0"/>
              </a:spcAft>
              <a:buClr>
                <a:schemeClr val="dk1"/>
              </a:buClr>
              <a:buSzPts val="1500"/>
              <a:buNone/>
            </a:pPr>
            <a:r>
              <a:rPr lang="en-US" sz="1500" dirty="0">
                <a:solidFill>
                  <a:schemeClr val="dk1"/>
                </a:solidFill>
              </a:rPr>
              <a:t>Proses </a:t>
            </a:r>
            <a:r>
              <a:rPr lang="en-US" sz="1500" dirty="0" err="1">
                <a:solidFill>
                  <a:schemeClr val="dk1"/>
                </a:solidFill>
              </a:rPr>
              <a:t>pembuatan</a:t>
            </a:r>
            <a:r>
              <a:rPr lang="en-US" sz="1500" dirty="0">
                <a:solidFill>
                  <a:schemeClr val="dk1"/>
                </a:solidFill>
              </a:rPr>
              <a:t> ERD </a:t>
            </a:r>
            <a:r>
              <a:rPr lang="en-US" sz="1500" dirty="0" err="1">
                <a:solidFill>
                  <a:schemeClr val="dk1"/>
                </a:solidFill>
              </a:rPr>
              <a:t>ini</a:t>
            </a:r>
            <a:r>
              <a:rPr lang="en-US" sz="1500" dirty="0">
                <a:solidFill>
                  <a:schemeClr val="dk1"/>
                </a:solidFill>
              </a:rPr>
              <a:t> </a:t>
            </a:r>
            <a:r>
              <a:rPr lang="en-US" sz="1500" dirty="0" err="1">
                <a:solidFill>
                  <a:schemeClr val="dk1"/>
                </a:solidFill>
              </a:rPr>
              <a:t>dibutuh</a:t>
            </a:r>
            <a:r>
              <a:rPr lang="en-US" sz="1500" dirty="0">
                <a:solidFill>
                  <a:schemeClr val="dk1"/>
                </a:solidFill>
              </a:rPr>
              <a:t> </a:t>
            </a:r>
            <a:r>
              <a:rPr lang="en-US" sz="1500" dirty="0" err="1">
                <a:solidFill>
                  <a:schemeClr val="dk1"/>
                </a:solidFill>
              </a:rPr>
              <a:t>kan</a:t>
            </a:r>
            <a:r>
              <a:rPr lang="en-US" sz="1500" dirty="0">
                <a:solidFill>
                  <a:schemeClr val="dk1"/>
                </a:solidFill>
              </a:rPr>
              <a:t> </a:t>
            </a:r>
            <a:r>
              <a:rPr lang="en-US" sz="1500" dirty="0" err="1">
                <a:solidFill>
                  <a:schemeClr val="dk1"/>
                </a:solidFill>
              </a:rPr>
              <a:t>beberapa</a:t>
            </a:r>
            <a:r>
              <a:rPr lang="en-US" sz="1500" dirty="0">
                <a:solidFill>
                  <a:schemeClr val="dk1"/>
                </a:solidFill>
              </a:rPr>
              <a:t> step, </a:t>
            </a:r>
            <a:r>
              <a:rPr lang="en-US" sz="1500" dirty="0" err="1">
                <a:solidFill>
                  <a:schemeClr val="dk1"/>
                </a:solidFill>
              </a:rPr>
              <a:t>mulai</a:t>
            </a:r>
            <a:r>
              <a:rPr lang="en-US" sz="1500" dirty="0">
                <a:solidFill>
                  <a:schemeClr val="dk1"/>
                </a:solidFill>
              </a:rPr>
              <a:t> </a:t>
            </a:r>
            <a:r>
              <a:rPr lang="en-US" sz="1500" dirty="0" err="1">
                <a:solidFill>
                  <a:schemeClr val="dk1"/>
                </a:solidFill>
              </a:rPr>
              <a:t>dari</a:t>
            </a:r>
            <a:r>
              <a:rPr lang="en-US" sz="1500" dirty="0">
                <a:solidFill>
                  <a:schemeClr val="dk1"/>
                </a:solidFill>
              </a:rPr>
              <a:t> :</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b="1" dirty="0">
                <a:solidFill>
                  <a:schemeClr val="dk1"/>
                </a:solidFill>
              </a:rPr>
              <a:t>Create Database</a:t>
            </a:r>
            <a:r>
              <a:rPr lang="en-US" sz="1500" dirty="0">
                <a:solidFill>
                  <a:schemeClr val="dk1"/>
                </a:solidFill>
              </a:rPr>
              <a:t> </a:t>
            </a:r>
            <a:r>
              <a:rPr lang="en-US" sz="1500" dirty="0" err="1">
                <a:solidFill>
                  <a:schemeClr val="dk1"/>
                </a:solidFill>
              </a:rPr>
              <a:t>baru</a:t>
            </a:r>
            <a:r>
              <a:rPr lang="en-US" sz="1500" dirty="0">
                <a:solidFill>
                  <a:schemeClr val="dk1"/>
                </a:solidFill>
              </a:rPr>
              <a:t> di </a:t>
            </a:r>
            <a:r>
              <a:rPr lang="en-US" sz="1500" dirty="0" err="1">
                <a:solidFill>
                  <a:schemeClr val="dk1"/>
                </a:solidFill>
              </a:rPr>
              <a:t>Postgre</a:t>
            </a:r>
            <a:r>
              <a:rPr lang="en-US" sz="1500" dirty="0">
                <a:solidFill>
                  <a:schemeClr val="dk1"/>
                </a:solidFill>
              </a:rPr>
              <a:t>, </a:t>
            </a:r>
            <a:r>
              <a:rPr lang="en-US" sz="1500" dirty="0" err="1">
                <a:solidFill>
                  <a:schemeClr val="dk1"/>
                </a:solidFill>
              </a:rPr>
              <a:t>membuat</a:t>
            </a:r>
            <a:r>
              <a:rPr lang="en-US" sz="1500" dirty="0">
                <a:solidFill>
                  <a:schemeClr val="dk1"/>
                </a:solidFill>
              </a:rPr>
              <a:t> masing </a:t>
            </a:r>
            <a:r>
              <a:rPr lang="en-US" sz="1500" dirty="0" err="1">
                <a:solidFill>
                  <a:schemeClr val="dk1"/>
                </a:solidFill>
              </a:rPr>
              <a:t>masing</a:t>
            </a:r>
            <a:r>
              <a:rPr lang="en-US" sz="1500" dirty="0">
                <a:solidFill>
                  <a:schemeClr val="dk1"/>
                </a:solidFill>
              </a:rPr>
              <a:t> table (8 table) </a:t>
            </a:r>
            <a:r>
              <a:rPr lang="en-US" sz="1500" dirty="0" err="1">
                <a:solidFill>
                  <a:schemeClr val="dk1"/>
                </a:solidFill>
              </a:rPr>
              <a:t>beserta</a:t>
            </a:r>
            <a:r>
              <a:rPr lang="en-US" sz="1500" dirty="0">
                <a:solidFill>
                  <a:schemeClr val="dk1"/>
                </a:solidFill>
              </a:rPr>
              <a:t> </a:t>
            </a:r>
            <a:r>
              <a:rPr lang="en-US" sz="1500" dirty="0" err="1">
                <a:solidFill>
                  <a:schemeClr val="dk1"/>
                </a:solidFill>
              </a:rPr>
              <a:t>kolom</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memperhatikan</a:t>
            </a:r>
            <a:r>
              <a:rPr lang="en-US" sz="1500" dirty="0">
                <a:solidFill>
                  <a:schemeClr val="dk1"/>
                </a:solidFill>
              </a:rPr>
              <a:t> </a:t>
            </a:r>
            <a:r>
              <a:rPr lang="en-US" sz="1500" dirty="0" err="1">
                <a:solidFill>
                  <a:schemeClr val="dk1"/>
                </a:solidFill>
              </a:rPr>
              <a:t>tipe</a:t>
            </a:r>
            <a:r>
              <a:rPr lang="en-US" sz="1500" dirty="0">
                <a:solidFill>
                  <a:schemeClr val="dk1"/>
                </a:solidFill>
              </a:rPr>
              <a:t> </a:t>
            </a:r>
            <a:r>
              <a:rPr lang="en-US" sz="1500" dirty="0" err="1">
                <a:solidFill>
                  <a:schemeClr val="dk1"/>
                </a:solidFill>
              </a:rPr>
              <a:t>datanya</a:t>
            </a:r>
            <a:r>
              <a:rPr lang="en-US" sz="1500" dirty="0">
                <a:solidFill>
                  <a:schemeClr val="dk1"/>
                </a:solidFill>
              </a:rPr>
              <a:t>.</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b="1" dirty="0">
                <a:solidFill>
                  <a:schemeClr val="dk1"/>
                </a:solidFill>
              </a:rPr>
              <a:t>Importing Data </a:t>
            </a:r>
            <a:r>
              <a:rPr lang="en-US" sz="1500" dirty="0">
                <a:solidFill>
                  <a:schemeClr val="dk1"/>
                </a:solidFill>
              </a:rPr>
              <a:t>csv </a:t>
            </a:r>
            <a:r>
              <a:rPr lang="en-US" sz="1500" dirty="0" err="1">
                <a:solidFill>
                  <a:schemeClr val="dk1"/>
                </a:solidFill>
              </a:rPr>
              <a:t>kedalam</a:t>
            </a:r>
            <a:r>
              <a:rPr lang="en-US" sz="1500" dirty="0">
                <a:solidFill>
                  <a:schemeClr val="dk1"/>
                </a:solidFill>
              </a:rPr>
              <a:t> database </a:t>
            </a:r>
            <a:r>
              <a:rPr lang="en-US" sz="1500" dirty="0" err="1">
                <a:solidFill>
                  <a:schemeClr val="dk1"/>
                </a:solidFill>
              </a:rPr>
              <a:t>menggunakan</a:t>
            </a:r>
            <a:r>
              <a:rPr lang="en-US" sz="1500" dirty="0">
                <a:solidFill>
                  <a:schemeClr val="dk1"/>
                </a:solidFill>
              </a:rPr>
              <a:t> UI </a:t>
            </a:r>
            <a:r>
              <a:rPr lang="en-US" sz="1500" dirty="0" err="1">
                <a:solidFill>
                  <a:schemeClr val="dk1"/>
                </a:solidFill>
              </a:rPr>
              <a:t>dari</a:t>
            </a:r>
            <a:r>
              <a:rPr lang="en-US" sz="1500" dirty="0">
                <a:solidFill>
                  <a:schemeClr val="dk1"/>
                </a:solidFill>
              </a:rPr>
              <a:t> </a:t>
            </a:r>
            <a:r>
              <a:rPr lang="en-US" sz="1500" dirty="0" err="1">
                <a:solidFill>
                  <a:schemeClr val="dk1"/>
                </a:solidFill>
              </a:rPr>
              <a:t>PgAdmin</a:t>
            </a: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b="1" dirty="0">
              <a:solidFill>
                <a:schemeClr val="dk1"/>
              </a:solidFill>
            </a:endParaRPr>
          </a:p>
          <a:p>
            <a:pPr marL="133350" lvl="0" indent="0" algn="l" rtl="0">
              <a:spcBef>
                <a:spcPts val="0"/>
              </a:spcBef>
              <a:spcAft>
                <a:spcPts val="0"/>
              </a:spcAft>
              <a:buClr>
                <a:schemeClr val="dk1"/>
              </a:buClr>
              <a:buSzPts val="1500"/>
              <a:buNone/>
            </a:pPr>
            <a:r>
              <a:rPr lang="en-US" sz="1500" b="1" dirty="0">
                <a:solidFill>
                  <a:schemeClr val="dk1"/>
                </a:solidFill>
              </a:rPr>
              <a:t>Create ERD </a:t>
            </a:r>
            <a:r>
              <a:rPr lang="en-US" sz="1500" dirty="0">
                <a:solidFill>
                  <a:schemeClr val="dk1"/>
                </a:solidFill>
              </a:rPr>
              <a:t>di UI </a:t>
            </a:r>
            <a:r>
              <a:rPr lang="en-US" sz="1500" dirty="0" err="1">
                <a:solidFill>
                  <a:schemeClr val="dk1"/>
                </a:solidFill>
              </a:rPr>
              <a:t>PgAdmin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cara</a:t>
            </a:r>
            <a:r>
              <a:rPr lang="en-US" sz="1500" dirty="0">
                <a:solidFill>
                  <a:schemeClr val="dk1"/>
                </a:solidFill>
              </a:rPr>
              <a:t> generate ERD dan </a:t>
            </a:r>
            <a:r>
              <a:rPr lang="en-US" sz="1500" dirty="0" err="1">
                <a:solidFill>
                  <a:schemeClr val="dk1"/>
                </a:solidFill>
              </a:rPr>
              <a:t>menambahakan</a:t>
            </a:r>
            <a:r>
              <a:rPr lang="en-US" sz="1500" dirty="0">
                <a:solidFill>
                  <a:schemeClr val="dk1"/>
                </a:solidFill>
              </a:rPr>
              <a:t> masing- masing </a:t>
            </a:r>
            <a:r>
              <a:rPr lang="en-US" sz="1500" dirty="0" err="1">
                <a:solidFill>
                  <a:schemeClr val="dk1"/>
                </a:solidFill>
              </a:rPr>
              <a:t>relasinya</a:t>
            </a:r>
            <a:r>
              <a:rPr lang="en-US" sz="1500" dirty="0">
                <a:solidFill>
                  <a:schemeClr val="dk1"/>
                </a:solidFill>
              </a:rPr>
              <a:t> </a:t>
            </a:r>
            <a:r>
              <a:rPr lang="en-US" sz="1500" dirty="0" err="1">
                <a:solidFill>
                  <a:schemeClr val="dk1"/>
                </a:solidFill>
              </a:rPr>
              <a:t>lalu</a:t>
            </a:r>
            <a:r>
              <a:rPr lang="en-US" sz="1500" dirty="0">
                <a:solidFill>
                  <a:schemeClr val="dk1"/>
                </a:solidFill>
              </a:rPr>
              <a:t> download image ERD yang </a:t>
            </a:r>
            <a:r>
              <a:rPr lang="en-US" sz="1500" dirty="0" err="1">
                <a:solidFill>
                  <a:schemeClr val="dk1"/>
                </a:solidFill>
              </a:rPr>
              <a:t>telah</a:t>
            </a:r>
            <a:r>
              <a:rPr lang="en-US" sz="1500" dirty="0">
                <a:solidFill>
                  <a:schemeClr val="dk1"/>
                </a:solidFill>
              </a:rPr>
              <a:t> di </a:t>
            </a:r>
            <a:r>
              <a:rPr lang="en-US" sz="1500" dirty="0" err="1">
                <a:solidFill>
                  <a:schemeClr val="dk1"/>
                </a:solidFill>
              </a:rPr>
              <a:t>buat</a:t>
            </a:r>
            <a:r>
              <a:rPr lang="en-US" sz="1500" dirty="0">
                <a:solidFill>
                  <a:schemeClr val="dk1"/>
                </a:solidFill>
              </a:rPr>
              <a:t> </a:t>
            </a:r>
            <a:endParaRPr lang="en-US" sz="1500" b="1" dirty="0">
              <a:solidFill>
                <a:schemeClr val="dk1"/>
              </a:solidFill>
            </a:endParaRPr>
          </a:p>
        </p:txBody>
      </p:sp>
      <p:pic>
        <p:nvPicPr>
          <p:cNvPr id="4" name="Picture 3" descr="Graphical user interface&#10;&#10;Description automatically generated with medium confidence">
            <a:extLst>
              <a:ext uri="{FF2B5EF4-FFF2-40B4-BE49-F238E27FC236}">
                <a16:creationId xmlns:a16="http://schemas.microsoft.com/office/drawing/2014/main" id="{C173CC30-5ECC-5DF9-9A25-D10B154019F4}"/>
              </a:ext>
            </a:extLst>
          </p:cNvPr>
          <p:cNvPicPr>
            <a:picLocks noChangeAspect="1"/>
          </p:cNvPicPr>
          <p:nvPr/>
        </p:nvPicPr>
        <p:blipFill>
          <a:blip r:embed="rId2"/>
          <a:stretch>
            <a:fillRect/>
          </a:stretch>
        </p:blipFill>
        <p:spPr>
          <a:xfrm>
            <a:off x="199625" y="1012442"/>
            <a:ext cx="4391989" cy="3874139"/>
          </a:xfrm>
          <a:prstGeom prst="rect">
            <a:avLst/>
          </a:prstGeom>
        </p:spPr>
      </p:pic>
      <p:sp>
        <p:nvSpPr>
          <p:cNvPr id="7" name="Google Shape;140;p28">
            <a:extLst>
              <a:ext uri="{FF2B5EF4-FFF2-40B4-BE49-F238E27FC236}">
                <a16:creationId xmlns:a16="http://schemas.microsoft.com/office/drawing/2014/main" id="{057CE35D-10E7-D833-0E96-62BEEE710D8F}"/>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chemeClr val="dk1"/>
                </a:solidFill>
              </a:rPr>
              <a:t>Lihat atau Download ERD </a:t>
            </a:r>
            <a:r>
              <a:rPr lang="en" sz="1100" u="sng" dirty="0">
                <a:solidFill>
                  <a:schemeClr val="hlink"/>
                </a:solidFill>
                <a:hlinkClick r:id="rId3"/>
              </a:rPr>
              <a:t>disini</a:t>
            </a: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rPr>
              <a:t>Query selengkapnya dapat dilihat </a:t>
            </a:r>
            <a:r>
              <a:rPr lang="en" sz="1100" u="sng" dirty="0">
                <a:solidFill>
                  <a:schemeClr val="hlink"/>
                </a:solidFill>
                <a:hlinkClick r:id="rId4"/>
              </a:rPr>
              <a:t>disini</a:t>
            </a:r>
            <a:endParaRPr sz="1100" dirty="0">
              <a:solidFill>
                <a:schemeClr val="dk1"/>
              </a:solidFill>
            </a:endParaRPr>
          </a:p>
        </p:txBody>
      </p:sp>
    </p:spTree>
    <p:extLst>
      <p:ext uri="{BB962C8B-B14F-4D97-AF65-F5344CB8AC3E}">
        <p14:creationId xmlns:p14="http://schemas.microsoft.com/office/powerpoint/2010/main" val="2568648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Customer Activity Growth Analysis</a:t>
            </a:r>
            <a:endParaRPr lang="en-ID" sz="2220" b="1" dirty="0">
              <a:solidFill>
                <a:schemeClr val="lt1"/>
              </a:solidFill>
            </a:endParaRPr>
          </a:p>
        </p:txBody>
      </p:sp>
      <p:sp>
        <p:nvSpPr>
          <p:cNvPr id="55" name="Google Shape;55;p13">
            <a:hlinkClick r:id="rId3"/>
          </p:cNvPr>
          <p:cNvSpPr txBox="1"/>
          <p:nvPr/>
        </p:nvSpPr>
        <p:spPr>
          <a:xfrm>
            <a:off x="5932966" y="4620300"/>
            <a:ext cx="3211033"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u="sng" dirty="0">
              <a:solidFill>
                <a:schemeClr val="accent1">
                  <a:lumMod val="75000"/>
                </a:schemeClr>
              </a:solidFill>
            </a:endParaRPr>
          </a:p>
          <a:p>
            <a:pPr marL="0" lvl="0" indent="0" algn="r" rtl="0">
              <a:lnSpc>
                <a:spcPct val="100000"/>
              </a:lnSpc>
              <a:spcBef>
                <a:spcPts val="0"/>
              </a:spcBef>
              <a:spcAft>
                <a:spcPts val="0"/>
              </a:spcAft>
              <a:buNone/>
            </a:pPr>
            <a:r>
              <a:rPr lang="en" sz="1100" u="sng" dirty="0">
                <a:solidFill>
                  <a:schemeClr val="accent1">
                    <a:lumMod val="75000"/>
                  </a:schemeClr>
                </a:solidFill>
              </a:rPr>
              <a:t>Query selengkapnya dapat dilihat disini</a:t>
            </a:r>
            <a:endParaRPr sz="1100" u="sng" dirty="0">
              <a:solidFill>
                <a:schemeClr val="accent1">
                  <a:lumMod val="75000"/>
                </a:schemeClr>
              </a:solidFill>
            </a:endParaRPr>
          </a:p>
        </p:txBody>
      </p:sp>
      <p:sp>
        <p:nvSpPr>
          <p:cNvPr id="56" name="Google Shape;56;p13"/>
          <p:cNvSpPr txBox="1">
            <a:spLocks noGrp="1"/>
          </p:cNvSpPr>
          <p:nvPr>
            <p:ph type="body" idx="1"/>
          </p:nvPr>
        </p:nvSpPr>
        <p:spPr>
          <a:xfrm>
            <a:off x="1034211" y="2806995"/>
            <a:ext cx="7075578" cy="1977655"/>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400" dirty="0" err="1">
                <a:solidFill>
                  <a:schemeClr val="dk1"/>
                </a:solidFill>
              </a:rPr>
              <a:t>Dapat</a:t>
            </a:r>
            <a:r>
              <a:rPr lang="en-US" sz="1400" dirty="0">
                <a:solidFill>
                  <a:schemeClr val="dk1"/>
                </a:solidFill>
              </a:rPr>
              <a:t> </a:t>
            </a:r>
            <a:r>
              <a:rPr lang="en-US" sz="1400" dirty="0" err="1">
                <a:solidFill>
                  <a:schemeClr val="dk1"/>
                </a:solidFill>
              </a:rPr>
              <a:t>dilihat</a:t>
            </a:r>
            <a:r>
              <a:rPr lang="en-US" sz="1400" dirty="0">
                <a:solidFill>
                  <a:schemeClr val="dk1"/>
                </a:solidFill>
              </a:rPr>
              <a:t> data </a:t>
            </a:r>
            <a:r>
              <a:rPr lang="en-US" sz="1400" dirty="0" err="1">
                <a:solidFill>
                  <a:schemeClr val="dk1"/>
                </a:solidFill>
              </a:rPr>
              <a:t>pertahun</a:t>
            </a:r>
            <a:r>
              <a:rPr lang="en-US" sz="1400" dirty="0">
                <a:solidFill>
                  <a:schemeClr val="dk1"/>
                </a:solidFill>
              </a:rPr>
              <a:t> </a:t>
            </a:r>
            <a:r>
              <a:rPr lang="en-US" sz="1400" dirty="0" err="1">
                <a:solidFill>
                  <a:schemeClr val="dk1"/>
                </a:solidFill>
              </a:rPr>
              <a:t>dari</a:t>
            </a:r>
            <a:r>
              <a:rPr lang="en-US" sz="1400" dirty="0">
                <a:solidFill>
                  <a:schemeClr val="dk1"/>
                </a:solidFill>
              </a:rPr>
              <a:t> </a:t>
            </a:r>
          </a:p>
          <a:p>
            <a:pPr marL="419100" indent="-285750">
              <a:buClr>
                <a:schemeClr val="dk1"/>
              </a:buClr>
              <a:buSzPts val="1500"/>
            </a:pPr>
            <a:r>
              <a:rPr lang="en-US" sz="1400" dirty="0">
                <a:solidFill>
                  <a:schemeClr val="dk1"/>
                </a:solidFill>
              </a:rPr>
              <a:t>rata-rata user </a:t>
            </a:r>
            <a:r>
              <a:rPr lang="en-US" sz="1400" dirty="0" err="1">
                <a:solidFill>
                  <a:schemeClr val="dk1"/>
                </a:solidFill>
              </a:rPr>
              <a:t>aktif</a:t>
            </a:r>
            <a:r>
              <a:rPr lang="en-US" sz="1400" dirty="0">
                <a:solidFill>
                  <a:schemeClr val="dk1"/>
                </a:solidFill>
              </a:rPr>
              <a:t> (</a:t>
            </a:r>
            <a:r>
              <a:rPr lang="en-US" sz="1400" dirty="0" err="1">
                <a:solidFill>
                  <a:schemeClr val="dk1"/>
                </a:solidFill>
              </a:rPr>
              <a:t>avg_mau</a:t>
            </a:r>
            <a:r>
              <a:rPr lang="en-US" sz="1400" dirty="0">
                <a:solidFill>
                  <a:schemeClr val="dk1"/>
                </a:solidFill>
              </a:rPr>
              <a:t>)</a:t>
            </a:r>
          </a:p>
          <a:p>
            <a:pPr marL="419100" indent="-285750">
              <a:buClr>
                <a:schemeClr val="dk1"/>
              </a:buClr>
              <a:buSzPts val="1500"/>
            </a:pPr>
            <a:r>
              <a:rPr lang="en-US" sz="1400" dirty="0" err="1">
                <a:solidFill>
                  <a:schemeClr val="dk1"/>
                </a:solidFill>
              </a:rPr>
              <a:t>kostumer</a:t>
            </a:r>
            <a:r>
              <a:rPr lang="en-US" sz="1400" dirty="0">
                <a:solidFill>
                  <a:schemeClr val="dk1"/>
                </a:solidFill>
              </a:rPr>
              <a:t> </a:t>
            </a:r>
            <a:r>
              <a:rPr lang="en-US" sz="1400" dirty="0" err="1">
                <a:solidFill>
                  <a:schemeClr val="dk1"/>
                </a:solidFill>
              </a:rPr>
              <a:t>baru</a:t>
            </a:r>
            <a:r>
              <a:rPr lang="en-US" sz="1400" dirty="0">
                <a:solidFill>
                  <a:schemeClr val="dk1"/>
                </a:solidFill>
              </a:rPr>
              <a:t> (</a:t>
            </a:r>
            <a:r>
              <a:rPr lang="en-US" sz="1400" dirty="0" err="1">
                <a:solidFill>
                  <a:schemeClr val="dk1"/>
                </a:solidFill>
              </a:rPr>
              <a:t>new_customers</a:t>
            </a:r>
            <a:r>
              <a:rPr lang="en-US" sz="1400" dirty="0">
                <a:solidFill>
                  <a:schemeClr val="dk1"/>
                </a:solidFill>
              </a:rPr>
              <a:t>) </a:t>
            </a:r>
          </a:p>
          <a:p>
            <a:pPr marL="419100" indent="-285750">
              <a:buClr>
                <a:schemeClr val="dk1"/>
              </a:buClr>
              <a:buSzPts val="1500"/>
            </a:pPr>
            <a:r>
              <a:rPr lang="en-US" sz="1400" dirty="0">
                <a:solidFill>
                  <a:schemeClr val="dk1"/>
                </a:solidFill>
              </a:rPr>
              <a:t>customer yang </a:t>
            </a:r>
            <a:r>
              <a:rPr lang="en-US" sz="1400" dirty="0" err="1">
                <a:solidFill>
                  <a:schemeClr val="dk1"/>
                </a:solidFill>
              </a:rPr>
              <a:t>melakukan</a:t>
            </a:r>
            <a:r>
              <a:rPr lang="en-US" sz="1400" dirty="0">
                <a:solidFill>
                  <a:schemeClr val="dk1"/>
                </a:solidFill>
              </a:rPr>
              <a:t> </a:t>
            </a:r>
            <a:r>
              <a:rPr lang="en-US" sz="1400" dirty="0" err="1">
                <a:solidFill>
                  <a:schemeClr val="dk1"/>
                </a:solidFill>
              </a:rPr>
              <a:t>pembelian</a:t>
            </a:r>
            <a:r>
              <a:rPr lang="en-US" sz="1400" dirty="0">
                <a:solidFill>
                  <a:schemeClr val="dk1"/>
                </a:solidFill>
              </a:rPr>
              <a:t> </a:t>
            </a:r>
            <a:r>
              <a:rPr lang="en-US" sz="1400" dirty="0" err="1">
                <a:solidFill>
                  <a:schemeClr val="dk1"/>
                </a:solidFill>
              </a:rPr>
              <a:t>berulang</a:t>
            </a:r>
            <a:r>
              <a:rPr lang="en-US" sz="1400" dirty="0">
                <a:solidFill>
                  <a:schemeClr val="dk1"/>
                </a:solidFill>
              </a:rPr>
              <a:t> (</a:t>
            </a:r>
            <a:r>
              <a:rPr lang="en-US" sz="1400" dirty="0" err="1">
                <a:solidFill>
                  <a:schemeClr val="dk1"/>
                </a:solidFill>
              </a:rPr>
              <a:t>repeating_customers</a:t>
            </a:r>
            <a:r>
              <a:rPr lang="en-US" sz="1400" dirty="0">
                <a:solidFill>
                  <a:schemeClr val="dk1"/>
                </a:solidFill>
              </a:rPr>
              <a:t>)</a:t>
            </a:r>
          </a:p>
          <a:p>
            <a:pPr marL="419100" indent="-285750">
              <a:buClr>
                <a:schemeClr val="dk1"/>
              </a:buClr>
              <a:buSzPts val="1500"/>
            </a:pPr>
            <a:r>
              <a:rPr lang="en-US" sz="1400" dirty="0">
                <a:solidFill>
                  <a:schemeClr val="dk1"/>
                </a:solidFill>
              </a:rPr>
              <a:t>rata rata </a:t>
            </a:r>
            <a:r>
              <a:rPr lang="en-US" sz="1400" dirty="0" err="1">
                <a:solidFill>
                  <a:schemeClr val="dk1"/>
                </a:solidFill>
              </a:rPr>
              <a:t>pembelian</a:t>
            </a:r>
            <a:r>
              <a:rPr lang="en-US" sz="1400" dirty="0">
                <a:solidFill>
                  <a:schemeClr val="dk1"/>
                </a:solidFill>
              </a:rPr>
              <a:t> per customer (</a:t>
            </a:r>
            <a:r>
              <a:rPr lang="en-US" sz="1400" dirty="0" err="1">
                <a:solidFill>
                  <a:schemeClr val="dk1"/>
                </a:solidFill>
              </a:rPr>
              <a:t>avg_purchase</a:t>
            </a:r>
            <a:r>
              <a:rPr lang="en-US" sz="1400" dirty="0">
                <a:solidFill>
                  <a:schemeClr val="dk1"/>
                </a:solidFill>
              </a:rPr>
              <a:t>)</a:t>
            </a:r>
            <a:endParaRPr sz="1400" dirty="0">
              <a:solidFill>
                <a:schemeClr val="dk1"/>
              </a:solidFill>
            </a:endParaRPr>
          </a:p>
        </p:txBody>
      </p:sp>
      <p:pic>
        <p:nvPicPr>
          <p:cNvPr id="7" name="Picture 6">
            <a:extLst>
              <a:ext uri="{FF2B5EF4-FFF2-40B4-BE49-F238E27FC236}">
                <a16:creationId xmlns:a16="http://schemas.microsoft.com/office/drawing/2014/main" id="{933238C1-2831-B09C-E4DB-48152CC6E28E}"/>
              </a:ext>
            </a:extLst>
          </p:cNvPr>
          <p:cNvPicPr>
            <a:picLocks noChangeAspect="1"/>
          </p:cNvPicPr>
          <p:nvPr/>
        </p:nvPicPr>
        <p:blipFill rotWithShape="1">
          <a:blip r:embed="rId4"/>
          <a:srcRect l="26512" t="60160" r="29302" b="23957"/>
          <a:stretch/>
        </p:blipFill>
        <p:spPr>
          <a:xfrm>
            <a:off x="311700" y="1051256"/>
            <a:ext cx="8183714" cy="1653922"/>
          </a:xfrm>
          <a:prstGeom prst="rect">
            <a:avLst/>
          </a:prstGeom>
        </p:spPr>
      </p:pic>
    </p:spTree>
    <p:extLst>
      <p:ext uri="{BB962C8B-B14F-4D97-AF65-F5344CB8AC3E}">
        <p14:creationId xmlns:p14="http://schemas.microsoft.com/office/powerpoint/2010/main" val="361964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F6D7CF-A841-5D55-60C6-2CB79C4B321E}"/>
              </a:ext>
            </a:extLst>
          </p:cNvPr>
          <p:cNvSpPr>
            <a:spLocks noGrp="1"/>
          </p:cNvSpPr>
          <p:nvPr>
            <p:ph type="body" idx="1"/>
          </p:nvPr>
        </p:nvSpPr>
        <p:spPr>
          <a:xfrm>
            <a:off x="311700" y="3475517"/>
            <a:ext cx="8520600" cy="1093358"/>
          </a:xfrm>
        </p:spPr>
        <p:txBody>
          <a:bodyPr>
            <a:normAutofit fontScale="85000" lnSpcReduction="20000"/>
          </a:bodyPr>
          <a:lstStyle/>
          <a:p>
            <a:pPr marL="114300" indent="0">
              <a:buNone/>
            </a:pPr>
            <a:r>
              <a:rPr lang="en-US" dirty="0">
                <a:solidFill>
                  <a:schemeClr val="tx1"/>
                </a:solidFill>
              </a:rPr>
              <a:t>Data </a:t>
            </a:r>
            <a:r>
              <a:rPr lang="en-US" dirty="0" err="1">
                <a:solidFill>
                  <a:schemeClr val="tx1"/>
                </a:solidFill>
              </a:rPr>
              <a:t>tahun</a:t>
            </a:r>
            <a:r>
              <a:rPr lang="en-US" dirty="0">
                <a:solidFill>
                  <a:schemeClr val="tx1"/>
                </a:solidFill>
              </a:rPr>
              <a:t> 2016 </a:t>
            </a:r>
            <a:r>
              <a:rPr lang="en-US" dirty="0" err="1">
                <a:solidFill>
                  <a:schemeClr val="tx1"/>
                </a:solidFill>
              </a:rPr>
              <a:t>hanya</a:t>
            </a:r>
            <a:r>
              <a:rPr lang="en-US" dirty="0">
                <a:solidFill>
                  <a:schemeClr val="tx1"/>
                </a:solidFill>
              </a:rPr>
              <a:t> </a:t>
            </a:r>
            <a:r>
              <a:rPr lang="en-US" dirty="0" err="1">
                <a:solidFill>
                  <a:schemeClr val="tx1"/>
                </a:solidFill>
              </a:rPr>
              <a:t>ter</a:t>
            </a:r>
            <a:r>
              <a:rPr lang="en-US" dirty="0">
                <a:solidFill>
                  <a:schemeClr val="tx1"/>
                </a:solidFill>
              </a:rPr>
              <a:t> record </a:t>
            </a:r>
            <a:r>
              <a:rPr lang="en-US" dirty="0" err="1">
                <a:solidFill>
                  <a:schemeClr val="tx1"/>
                </a:solidFill>
              </a:rPr>
              <a:t>dari</a:t>
            </a:r>
            <a:r>
              <a:rPr lang="en-US" dirty="0">
                <a:solidFill>
                  <a:schemeClr val="tx1"/>
                </a:solidFill>
              </a:rPr>
              <a:t> </a:t>
            </a:r>
            <a:r>
              <a:rPr lang="en-US" dirty="0" err="1">
                <a:solidFill>
                  <a:schemeClr val="tx1"/>
                </a:solidFill>
              </a:rPr>
              <a:t>bulan</a:t>
            </a:r>
            <a:r>
              <a:rPr lang="en-US" dirty="0">
                <a:solidFill>
                  <a:schemeClr val="tx1"/>
                </a:solidFill>
              </a:rPr>
              <a:t> September </a:t>
            </a:r>
            <a:r>
              <a:rPr lang="en-US" dirty="0" err="1">
                <a:solidFill>
                  <a:schemeClr val="tx1"/>
                </a:solidFill>
              </a:rPr>
              <a:t>sehingga</a:t>
            </a:r>
            <a:r>
              <a:rPr lang="en-US" dirty="0">
                <a:solidFill>
                  <a:schemeClr val="tx1"/>
                </a:solidFill>
              </a:rPr>
              <a:t> </a:t>
            </a:r>
            <a:r>
              <a:rPr lang="en-US" dirty="0" err="1">
                <a:solidFill>
                  <a:schemeClr val="tx1"/>
                </a:solidFill>
              </a:rPr>
              <a:t>mengakibatkan</a:t>
            </a:r>
            <a:r>
              <a:rPr lang="en-US" dirty="0">
                <a:solidFill>
                  <a:schemeClr val="tx1"/>
                </a:solidFill>
              </a:rPr>
              <a:t> data </a:t>
            </a:r>
            <a:r>
              <a:rPr lang="en-US" dirty="0" err="1">
                <a:solidFill>
                  <a:schemeClr val="tx1"/>
                </a:solidFill>
              </a:rPr>
              <a:t>tidak</a:t>
            </a:r>
            <a:r>
              <a:rPr lang="en-US" dirty="0">
                <a:solidFill>
                  <a:schemeClr val="tx1"/>
                </a:solidFill>
              </a:rPr>
              <a:t> </a:t>
            </a:r>
            <a:r>
              <a:rPr lang="en-US" dirty="0" err="1">
                <a:solidFill>
                  <a:schemeClr val="tx1"/>
                </a:solidFill>
              </a:rPr>
              <a:t>seimbang</a:t>
            </a:r>
            <a:r>
              <a:rPr lang="en-US" dirty="0">
                <a:solidFill>
                  <a:schemeClr val="tx1"/>
                </a:solidFill>
              </a:rPr>
              <a:t>, </a:t>
            </a:r>
            <a:r>
              <a:rPr lang="en-US" dirty="0" err="1">
                <a:solidFill>
                  <a:schemeClr val="tx1"/>
                </a:solidFill>
              </a:rPr>
              <a:t>akan</a:t>
            </a:r>
            <a:r>
              <a:rPr lang="en-US" dirty="0">
                <a:solidFill>
                  <a:schemeClr val="tx1"/>
                </a:solidFill>
              </a:rPr>
              <a:t> </a:t>
            </a:r>
            <a:r>
              <a:rPr lang="en-US" dirty="0" err="1">
                <a:solidFill>
                  <a:schemeClr val="tx1"/>
                </a:solidFill>
              </a:rPr>
              <a:t>tetapi</a:t>
            </a:r>
            <a:r>
              <a:rPr lang="en-US" dirty="0">
                <a:solidFill>
                  <a:schemeClr val="tx1"/>
                </a:solidFill>
              </a:rPr>
              <a:t> </a:t>
            </a:r>
            <a:r>
              <a:rPr lang="en-US" dirty="0" err="1">
                <a:solidFill>
                  <a:schemeClr val="tx1"/>
                </a:solidFill>
              </a:rPr>
              <a:t>kalau</a:t>
            </a:r>
            <a:r>
              <a:rPr lang="en-US" dirty="0">
                <a:solidFill>
                  <a:schemeClr val="tx1"/>
                </a:solidFill>
              </a:rPr>
              <a:t> </a:t>
            </a:r>
            <a:r>
              <a:rPr lang="en-US" dirty="0" err="1">
                <a:solidFill>
                  <a:schemeClr val="tx1"/>
                </a:solidFill>
              </a:rPr>
              <a:t>dilihat</a:t>
            </a:r>
            <a:r>
              <a:rPr lang="en-US" dirty="0">
                <a:solidFill>
                  <a:schemeClr val="tx1"/>
                </a:solidFill>
              </a:rPr>
              <a:t> </a:t>
            </a:r>
            <a:r>
              <a:rPr lang="en-US" dirty="0" err="1">
                <a:solidFill>
                  <a:schemeClr val="tx1"/>
                </a:solidFill>
              </a:rPr>
              <a:t>dari</a:t>
            </a:r>
            <a:r>
              <a:rPr lang="en-US" dirty="0">
                <a:solidFill>
                  <a:schemeClr val="tx1"/>
                </a:solidFill>
              </a:rPr>
              <a:t> </a:t>
            </a:r>
            <a:r>
              <a:rPr lang="en-US" dirty="0" err="1">
                <a:solidFill>
                  <a:schemeClr val="tx1"/>
                </a:solidFill>
              </a:rPr>
              <a:t>tahun</a:t>
            </a:r>
            <a:r>
              <a:rPr lang="en-US" dirty="0">
                <a:solidFill>
                  <a:schemeClr val="tx1"/>
                </a:solidFill>
              </a:rPr>
              <a:t> 2017 dan 2018 </a:t>
            </a:r>
            <a:r>
              <a:rPr lang="en-US" dirty="0" err="1">
                <a:solidFill>
                  <a:schemeClr val="tx1"/>
                </a:solidFill>
              </a:rPr>
              <a:t>jumlah</a:t>
            </a:r>
            <a:r>
              <a:rPr lang="en-US" dirty="0">
                <a:solidFill>
                  <a:schemeClr val="tx1"/>
                </a:solidFill>
              </a:rPr>
              <a:t> </a:t>
            </a:r>
            <a:r>
              <a:rPr lang="en-US" dirty="0" err="1">
                <a:solidFill>
                  <a:schemeClr val="tx1"/>
                </a:solidFill>
              </a:rPr>
              <a:t>aktif</a:t>
            </a:r>
            <a:r>
              <a:rPr lang="en-US" dirty="0">
                <a:solidFill>
                  <a:schemeClr val="tx1"/>
                </a:solidFill>
              </a:rPr>
              <a:t> </a:t>
            </a:r>
            <a:r>
              <a:rPr lang="en-US" dirty="0" err="1">
                <a:solidFill>
                  <a:schemeClr val="tx1"/>
                </a:solidFill>
              </a:rPr>
              <a:t>kostumer</a:t>
            </a:r>
            <a:r>
              <a:rPr lang="en-US" dirty="0">
                <a:solidFill>
                  <a:schemeClr val="tx1"/>
                </a:solidFill>
              </a:rPr>
              <a:t> dan </a:t>
            </a:r>
            <a:r>
              <a:rPr lang="en-US" dirty="0" err="1">
                <a:solidFill>
                  <a:schemeClr val="tx1"/>
                </a:solidFill>
              </a:rPr>
              <a:t>kostumer</a:t>
            </a:r>
            <a:r>
              <a:rPr lang="en-US" dirty="0">
                <a:solidFill>
                  <a:schemeClr val="tx1"/>
                </a:solidFill>
              </a:rPr>
              <a:t> </a:t>
            </a:r>
            <a:r>
              <a:rPr lang="en-US" dirty="0" err="1">
                <a:solidFill>
                  <a:schemeClr val="tx1"/>
                </a:solidFill>
              </a:rPr>
              <a:t>baru</a:t>
            </a:r>
            <a:r>
              <a:rPr lang="en-US" dirty="0">
                <a:solidFill>
                  <a:schemeClr val="tx1"/>
                </a:solidFill>
              </a:rPr>
              <a:t> </a:t>
            </a:r>
            <a:r>
              <a:rPr lang="en-US" dirty="0" err="1">
                <a:solidFill>
                  <a:schemeClr val="tx1"/>
                </a:solidFill>
              </a:rPr>
              <a:t>terlihat</a:t>
            </a:r>
            <a:r>
              <a:rPr lang="en-US" dirty="0">
                <a:solidFill>
                  <a:schemeClr val="tx1"/>
                </a:solidFill>
              </a:rPr>
              <a:t> </a:t>
            </a:r>
            <a:r>
              <a:rPr lang="en-US" dirty="0" err="1">
                <a:solidFill>
                  <a:schemeClr val="tx1"/>
                </a:solidFill>
              </a:rPr>
              <a:t>mengalami</a:t>
            </a:r>
            <a:r>
              <a:rPr lang="en-US" dirty="0">
                <a:solidFill>
                  <a:schemeClr val="tx1"/>
                </a:solidFill>
              </a:rPr>
              <a:t> </a:t>
            </a:r>
            <a:r>
              <a:rPr lang="en-US" dirty="0" err="1">
                <a:solidFill>
                  <a:schemeClr val="tx1"/>
                </a:solidFill>
              </a:rPr>
              <a:t>kenaikan</a:t>
            </a:r>
            <a:r>
              <a:rPr lang="en-US" dirty="0">
                <a:solidFill>
                  <a:schemeClr val="tx1"/>
                </a:solidFill>
              </a:rPr>
              <a:t>.</a:t>
            </a:r>
          </a:p>
          <a:p>
            <a:pPr marL="114300" indent="0">
              <a:buNone/>
            </a:pPr>
            <a:r>
              <a:rPr lang="en-US" dirty="0" err="1">
                <a:solidFill>
                  <a:schemeClr val="tx1"/>
                </a:solidFill>
              </a:rPr>
              <a:t>Jumlah</a:t>
            </a:r>
            <a:r>
              <a:rPr lang="en-US" dirty="0">
                <a:solidFill>
                  <a:schemeClr val="tx1"/>
                </a:solidFill>
              </a:rPr>
              <a:t> </a:t>
            </a:r>
            <a:r>
              <a:rPr lang="en-US" dirty="0" err="1">
                <a:solidFill>
                  <a:schemeClr val="tx1"/>
                </a:solidFill>
              </a:rPr>
              <a:t>aktif</a:t>
            </a:r>
            <a:r>
              <a:rPr lang="en-US" dirty="0">
                <a:solidFill>
                  <a:schemeClr val="tx1"/>
                </a:solidFill>
              </a:rPr>
              <a:t> </a:t>
            </a:r>
            <a:r>
              <a:rPr lang="en-US" dirty="0" err="1">
                <a:solidFill>
                  <a:schemeClr val="tx1"/>
                </a:solidFill>
              </a:rPr>
              <a:t>kostumer</a:t>
            </a:r>
            <a:r>
              <a:rPr lang="en-US" dirty="0">
                <a:solidFill>
                  <a:schemeClr val="tx1"/>
                </a:solidFill>
              </a:rPr>
              <a:t> </a:t>
            </a:r>
            <a:r>
              <a:rPr lang="en-US" dirty="0" err="1">
                <a:solidFill>
                  <a:schemeClr val="tx1"/>
                </a:solidFill>
              </a:rPr>
              <a:t>memiliki</a:t>
            </a:r>
            <a:r>
              <a:rPr lang="en-US" dirty="0">
                <a:solidFill>
                  <a:schemeClr val="tx1"/>
                </a:solidFill>
              </a:rPr>
              <a:t> </a:t>
            </a:r>
            <a:r>
              <a:rPr lang="en-US" dirty="0" err="1">
                <a:solidFill>
                  <a:schemeClr val="tx1"/>
                </a:solidFill>
              </a:rPr>
              <a:t>korelasi</a:t>
            </a:r>
            <a:r>
              <a:rPr lang="en-US" dirty="0">
                <a:solidFill>
                  <a:schemeClr val="tx1"/>
                </a:solidFill>
              </a:rPr>
              <a:t> </a:t>
            </a:r>
            <a:r>
              <a:rPr lang="en-US" dirty="0" err="1">
                <a:solidFill>
                  <a:schemeClr val="tx1"/>
                </a:solidFill>
              </a:rPr>
              <a:t>positif</a:t>
            </a:r>
            <a:r>
              <a:rPr lang="en-US" dirty="0">
                <a:solidFill>
                  <a:schemeClr val="tx1"/>
                </a:solidFill>
              </a:rPr>
              <a:t> </a:t>
            </a:r>
            <a:r>
              <a:rPr lang="en-US" dirty="0" err="1">
                <a:solidFill>
                  <a:schemeClr val="tx1"/>
                </a:solidFill>
              </a:rPr>
              <a:t>dengan</a:t>
            </a:r>
            <a:r>
              <a:rPr lang="en-US" dirty="0">
                <a:solidFill>
                  <a:schemeClr val="tx1"/>
                </a:solidFill>
              </a:rPr>
              <a:t> </a:t>
            </a:r>
            <a:r>
              <a:rPr lang="en-US" dirty="0" err="1">
                <a:solidFill>
                  <a:schemeClr val="tx1"/>
                </a:solidFill>
              </a:rPr>
              <a:t>kostumer</a:t>
            </a:r>
            <a:r>
              <a:rPr lang="en-US" dirty="0">
                <a:solidFill>
                  <a:schemeClr val="tx1"/>
                </a:solidFill>
              </a:rPr>
              <a:t> </a:t>
            </a:r>
            <a:r>
              <a:rPr lang="en-US" dirty="0" err="1">
                <a:solidFill>
                  <a:schemeClr val="tx1"/>
                </a:solidFill>
              </a:rPr>
              <a:t>baru</a:t>
            </a:r>
            <a:r>
              <a:rPr lang="en-US" dirty="0">
                <a:solidFill>
                  <a:schemeClr val="tx1"/>
                </a:solidFill>
              </a:rPr>
              <a:t>.</a:t>
            </a:r>
          </a:p>
          <a:p>
            <a:pPr marL="114300" indent="0">
              <a:buNone/>
            </a:pPr>
            <a:endParaRPr lang="en-ID" dirty="0">
              <a:solidFill>
                <a:schemeClr val="tx1"/>
              </a:solidFill>
            </a:endParaRPr>
          </a:p>
        </p:txBody>
      </p:sp>
      <p:sp>
        <p:nvSpPr>
          <p:cNvPr id="4" name="Google Shape;54;p13">
            <a:extLst>
              <a:ext uri="{FF2B5EF4-FFF2-40B4-BE49-F238E27FC236}">
                <a16:creationId xmlns:a16="http://schemas.microsoft.com/office/drawing/2014/main" id="{EFBE3679-ED9E-5EFE-348C-186D7DEF910B}"/>
              </a:ext>
            </a:extLst>
          </p:cNvPr>
          <p:cNvSpPr txBox="1">
            <a:spLocks/>
          </p:cNvSpPr>
          <p:nvPr/>
        </p:nvSpPr>
        <p:spPr>
          <a:xfrm>
            <a:off x="311700" y="-12175"/>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 sz="2220" b="1" dirty="0">
                <a:solidFill>
                  <a:schemeClr val="lt1"/>
                </a:solidFill>
              </a:rPr>
              <a:t>Annual Customer Activity Growth Analysis</a:t>
            </a:r>
            <a:endParaRPr lang="en-ID" sz="2220" b="1" dirty="0">
              <a:solidFill>
                <a:schemeClr val="lt1"/>
              </a:solidFill>
            </a:endParaRPr>
          </a:p>
        </p:txBody>
      </p:sp>
      <p:sp>
        <p:nvSpPr>
          <p:cNvPr id="5" name="Google Shape;55;p13">
            <a:hlinkClick r:id="rId2"/>
            <a:extLst>
              <a:ext uri="{FF2B5EF4-FFF2-40B4-BE49-F238E27FC236}">
                <a16:creationId xmlns:a16="http://schemas.microsoft.com/office/drawing/2014/main" id="{B93940C5-E380-98C0-FEF5-2F4BB676547C}"/>
              </a:ext>
            </a:extLst>
          </p:cNvPr>
          <p:cNvSpPr txBox="1"/>
          <p:nvPr/>
        </p:nvSpPr>
        <p:spPr>
          <a:xfrm>
            <a:off x="5932966" y="4620300"/>
            <a:ext cx="3211033"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u="sng" dirty="0">
              <a:solidFill>
                <a:schemeClr val="accent1">
                  <a:lumMod val="75000"/>
                </a:schemeClr>
              </a:solidFill>
            </a:endParaRPr>
          </a:p>
          <a:p>
            <a:pPr marL="0" lvl="0" indent="0" algn="r" rtl="0">
              <a:lnSpc>
                <a:spcPct val="100000"/>
              </a:lnSpc>
              <a:spcBef>
                <a:spcPts val="0"/>
              </a:spcBef>
              <a:spcAft>
                <a:spcPts val="0"/>
              </a:spcAft>
              <a:buNone/>
            </a:pPr>
            <a:r>
              <a:rPr lang="en" sz="1100" u="sng" dirty="0">
                <a:solidFill>
                  <a:schemeClr val="accent1">
                    <a:lumMod val="75000"/>
                  </a:schemeClr>
                </a:solidFill>
              </a:rPr>
              <a:t>Query selengkapnya dapat dilihat disini</a:t>
            </a:r>
            <a:endParaRPr sz="1100" u="sng" dirty="0">
              <a:solidFill>
                <a:schemeClr val="accent1">
                  <a:lumMod val="75000"/>
                </a:schemeClr>
              </a:solidFill>
            </a:endParaRPr>
          </a:p>
        </p:txBody>
      </p:sp>
      <p:graphicFrame>
        <p:nvGraphicFramePr>
          <p:cNvPr id="2" name="Chart 1">
            <a:extLst>
              <a:ext uri="{FF2B5EF4-FFF2-40B4-BE49-F238E27FC236}">
                <a16:creationId xmlns:a16="http://schemas.microsoft.com/office/drawing/2014/main" id="{8E172A9E-C4CA-0FB8-B275-9C1A52DCABB7}"/>
              </a:ext>
            </a:extLst>
          </p:cNvPr>
          <p:cNvGraphicFramePr>
            <a:graphicFrameLocks/>
          </p:cNvGraphicFramePr>
          <p:nvPr/>
        </p:nvGraphicFramePr>
        <p:xfrm>
          <a:off x="311700" y="820700"/>
          <a:ext cx="3909426" cy="23265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8E172A9E-C4CA-0FB8-B275-9C1A52DCABB7}"/>
              </a:ext>
            </a:extLst>
          </p:cNvPr>
          <p:cNvGraphicFramePr>
            <a:graphicFrameLocks/>
          </p:cNvGraphicFramePr>
          <p:nvPr/>
        </p:nvGraphicFramePr>
        <p:xfrm>
          <a:off x="4380613" y="732317"/>
          <a:ext cx="4315301" cy="24893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338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7D25BF-AA2D-F8F0-266D-240CD16BA4CF}"/>
              </a:ext>
            </a:extLst>
          </p:cNvPr>
          <p:cNvSpPr>
            <a:spLocks noGrp="1"/>
          </p:cNvSpPr>
          <p:nvPr>
            <p:ph type="body" idx="1"/>
          </p:nvPr>
        </p:nvSpPr>
        <p:spPr>
          <a:xfrm>
            <a:off x="311700" y="3472026"/>
            <a:ext cx="8520600" cy="1291359"/>
          </a:xfrm>
        </p:spPr>
        <p:txBody>
          <a:bodyPr>
            <a:normAutofit fontScale="92500" lnSpcReduction="10000"/>
          </a:bodyPr>
          <a:lstStyle/>
          <a:p>
            <a:pPr marL="114300" indent="0">
              <a:buNone/>
            </a:pPr>
            <a:r>
              <a:rPr lang="en-US" sz="1400" dirty="0" err="1">
                <a:solidFill>
                  <a:schemeClr val="tx1"/>
                </a:solidFill>
              </a:rPr>
              <a:t>Walaupun</a:t>
            </a:r>
            <a:r>
              <a:rPr lang="en-US" sz="1400" dirty="0">
                <a:solidFill>
                  <a:schemeClr val="tx1"/>
                </a:solidFill>
              </a:rPr>
              <a:t> </a:t>
            </a:r>
            <a:r>
              <a:rPr lang="en-US" sz="1400" dirty="0" err="1">
                <a:solidFill>
                  <a:schemeClr val="tx1"/>
                </a:solidFill>
              </a:rPr>
              <a:t>jumlah</a:t>
            </a:r>
            <a:r>
              <a:rPr lang="en-US" sz="1400" dirty="0">
                <a:solidFill>
                  <a:schemeClr val="tx1"/>
                </a:solidFill>
              </a:rPr>
              <a:t> </a:t>
            </a:r>
            <a:r>
              <a:rPr lang="en-US" sz="1400" dirty="0" err="1">
                <a:solidFill>
                  <a:schemeClr val="tx1"/>
                </a:solidFill>
              </a:rPr>
              <a:t>kostumer</a:t>
            </a:r>
            <a:r>
              <a:rPr lang="en-US" sz="1400" dirty="0">
                <a:solidFill>
                  <a:schemeClr val="tx1"/>
                </a:solidFill>
              </a:rPr>
              <a:t> </a:t>
            </a:r>
            <a:r>
              <a:rPr lang="en-US" sz="1400" dirty="0" err="1">
                <a:solidFill>
                  <a:schemeClr val="tx1"/>
                </a:solidFill>
              </a:rPr>
              <a:t>aktif</a:t>
            </a:r>
            <a:r>
              <a:rPr lang="en-US" sz="1400" dirty="0">
                <a:solidFill>
                  <a:schemeClr val="tx1"/>
                </a:solidFill>
              </a:rPr>
              <a:t> dan </a:t>
            </a:r>
            <a:r>
              <a:rPr lang="en-US" sz="1400" dirty="0" err="1">
                <a:solidFill>
                  <a:schemeClr val="tx1"/>
                </a:solidFill>
              </a:rPr>
              <a:t>kostumer</a:t>
            </a:r>
            <a:r>
              <a:rPr lang="en-US" sz="1400" dirty="0">
                <a:solidFill>
                  <a:schemeClr val="tx1"/>
                </a:solidFill>
              </a:rPr>
              <a:t> </a:t>
            </a:r>
            <a:r>
              <a:rPr lang="en-US" sz="1400" dirty="0" err="1">
                <a:solidFill>
                  <a:schemeClr val="tx1"/>
                </a:solidFill>
              </a:rPr>
              <a:t>baru</a:t>
            </a:r>
            <a:r>
              <a:rPr lang="en-US" sz="1400" dirty="0">
                <a:solidFill>
                  <a:schemeClr val="tx1"/>
                </a:solidFill>
              </a:rPr>
              <a:t> </a:t>
            </a:r>
            <a:r>
              <a:rPr lang="en-US" sz="1400" dirty="0" err="1">
                <a:solidFill>
                  <a:schemeClr val="tx1"/>
                </a:solidFill>
              </a:rPr>
              <a:t>nya</a:t>
            </a:r>
            <a:r>
              <a:rPr lang="en-US" sz="1400" dirty="0">
                <a:solidFill>
                  <a:schemeClr val="tx1"/>
                </a:solidFill>
              </a:rPr>
              <a:t> </a:t>
            </a:r>
            <a:r>
              <a:rPr lang="en-US" sz="1400" dirty="0" err="1">
                <a:solidFill>
                  <a:schemeClr val="tx1"/>
                </a:solidFill>
              </a:rPr>
              <a:t>mengalami</a:t>
            </a:r>
            <a:r>
              <a:rPr lang="en-US" sz="1400" dirty="0">
                <a:solidFill>
                  <a:schemeClr val="tx1"/>
                </a:solidFill>
              </a:rPr>
              <a:t> </a:t>
            </a:r>
            <a:r>
              <a:rPr lang="en-US" sz="1400" dirty="0" err="1">
                <a:solidFill>
                  <a:schemeClr val="tx1"/>
                </a:solidFill>
              </a:rPr>
              <a:t>peningkatan</a:t>
            </a:r>
            <a:r>
              <a:rPr lang="en-US" sz="1400" dirty="0">
                <a:solidFill>
                  <a:schemeClr val="tx1"/>
                </a:solidFill>
              </a:rPr>
              <a:t>, Repeat order dan rata-rata </a:t>
            </a:r>
            <a:r>
              <a:rPr lang="en-US" sz="1400" dirty="0" err="1">
                <a:solidFill>
                  <a:schemeClr val="tx1"/>
                </a:solidFill>
              </a:rPr>
              <a:t>pembeliannya</a:t>
            </a:r>
            <a:r>
              <a:rPr lang="en-US" sz="1400" dirty="0">
                <a:solidFill>
                  <a:schemeClr val="tx1"/>
                </a:solidFill>
              </a:rPr>
              <a:t> </a:t>
            </a:r>
            <a:r>
              <a:rPr lang="en-US" sz="1400" dirty="0" err="1">
                <a:solidFill>
                  <a:schemeClr val="tx1"/>
                </a:solidFill>
              </a:rPr>
              <a:t>tidak</a:t>
            </a:r>
            <a:r>
              <a:rPr lang="en-US" sz="1400" dirty="0">
                <a:solidFill>
                  <a:schemeClr val="tx1"/>
                </a:solidFill>
              </a:rPr>
              <a:t> </a:t>
            </a:r>
            <a:r>
              <a:rPr lang="en-US" sz="1400" dirty="0" err="1">
                <a:solidFill>
                  <a:schemeClr val="tx1"/>
                </a:solidFill>
              </a:rPr>
              <a:t>ikut</a:t>
            </a:r>
            <a:r>
              <a:rPr lang="en-US" sz="1400" dirty="0">
                <a:solidFill>
                  <a:schemeClr val="tx1"/>
                </a:solidFill>
              </a:rPr>
              <a:t> naik, </a:t>
            </a:r>
            <a:r>
              <a:rPr lang="en-US" sz="1400" dirty="0" err="1">
                <a:solidFill>
                  <a:schemeClr val="tx1"/>
                </a:solidFill>
              </a:rPr>
              <a:t>malahan</a:t>
            </a:r>
            <a:r>
              <a:rPr lang="en-US" sz="1400" dirty="0">
                <a:solidFill>
                  <a:schemeClr val="tx1"/>
                </a:solidFill>
              </a:rPr>
              <a:t> </a:t>
            </a:r>
            <a:r>
              <a:rPr lang="en-US" sz="1400" dirty="0" err="1">
                <a:solidFill>
                  <a:schemeClr val="tx1"/>
                </a:solidFill>
              </a:rPr>
              <a:t>cenderung</a:t>
            </a:r>
            <a:r>
              <a:rPr lang="en-US" sz="1400" dirty="0">
                <a:solidFill>
                  <a:schemeClr val="tx1"/>
                </a:solidFill>
              </a:rPr>
              <a:t> </a:t>
            </a:r>
            <a:r>
              <a:rPr lang="en-US" sz="1400" dirty="0" err="1">
                <a:solidFill>
                  <a:schemeClr val="tx1"/>
                </a:solidFill>
              </a:rPr>
              <a:t>menurun</a:t>
            </a:r>
            <a:r>
              <a:rPr lang="en-US" sz="1400" dirty="0">
                <a:solidFill>
                  <a:schemeClr val="tx1"/>
                </a:solidFill>
              </a:rPr>
              <a:t>. Ada </a:t>
            </a:r>
            <a:r>
              <a:rPr lang="en-US" sz="1400" dirty="0" err="1">
                <a:solidFill>
                  <a:schemeClr val="tx1"/>
                </a:solidFill>
              </a:rPr>
              <a:t>kemungkinan</a:t>
            </a:r>
            <a:r>
              <a:rPr lang="en-US" sz="1400" dirty="0">
                <a:solidFill>
                  <a:schemeClr val="tx1"/>
                </a:solidFill>
              </a:rPr>
              <a:t> </a:t>
            </a:r>
            <a:r>
              <a:rPr lang="en-US" sz="1400" dirty="0" err="1">
                <a:solidFill>
                  <a:schemeClr val="tx1"/>
                </a:solidFill>
              </a:rPr>
              <a:t>kostumer</a:t>
            </a:r>
            <a:r>
              <a:rPr lang="en-US" sz="1400" dirty="0">
                <a:solidFill>
                  <a:schemeClr val="tx1"/>
                </a:solidFill>
              </a:rPr>
              <a:t> </a:t>
            </a:r>
            <a:r>
              <a:rPr lang="en-US" sz="1400" dirty="0" err="1">
                <a:solidFill>
                  <a:schemeClr val="tx1"/>
                </a:solidFill>
              </a:rPr>
              <a:t>hanya</a:t>
            </a:r>
            <a:r>
              <a:rPr lang="en-US" sz="1400" dirty="0">
                <a:solidFill>
                  <a:schemeClr val="tx1"/>
                </a:solidFill>
              </a:rPr>
              <a:t> </a:t>
            </a:r>
            <a:r>
              <a:rPr lang="en-US" sz="1400" dirty="0" err="1">
                <a:solidFill>
                  <a:schemeClr val="tx1"/>
                </a:solidFill>
              </a:rPr>
              <a:t>melihat</a:t>
            </a:r>
            <a:r>
              <a:rPr lang="en-US" sz="1400" dirty="0">
                <a:solidFill>
                  <a:schemeClr val="tx1"/>
                </a:solidFill>
              </a:rPr>
              <a:t> </a:t>
            </a:r>
            <a:r>
              <a:rPr lang="en-US" sz="1400" dirty="0" err="1">
                <a:solidFill>
                  <a:schemeClr val="tx1"/>
                </a:solidFill>
              </a:rPr>
              <a:t>lihat</a:t>
            </a:r>
            <a:r>
              <a:rPr lang="en-US" sz="1400" dirty="0">
                <a:solidFill>
                  <a:schemeClr val="tx1"/>
                </a:solidFill>
              </a:rPr>
              <a:t> </a:t>
            </a:r>
            <a:r>
              <a:rPr lang="en-US" sz="1400" dirty="0" err="1">
                <a:solidFill>
                  <a:schemeClr val="tx1"/>
                </a:solidFill>
              </a:rPr>
              <a:t>saja</a:t>
            </a:r>
            <a:r>
              <a:rPr lang="en-US" sz="1400" dirty="0">
                <a:solidFill>
                  <a:schemeClr val="tx1"/>
                </a:solidFill>
              </a:rPr>
              <a:t> </a:t>
            </a:r>
            <a:r>
              <a:rPr lang="en-US" sz="1400" dirty="0" err="1">
                <a:solidFill>
                  <a:schemeClr val="tx1"/>
                </a:solidFill>
              </a:rPr>
              <a:t>namun</a:t>
            </a:r>
            <a:r>
              <a:rPr lang="en-US" sz="1400" dirty="0">
                <a:solidFill>
                  <a:schemeClr val="tx1"/>
                </a:solidFill>
              </a:rPr>
              <a:t> </a:t>
            </a:r>
            <a:r>
              <a:rPr lang="en-US" sz="1400" dirty="0" err="1">
                <a:solidFill>
                  <a:schemeClr val="tx1"/>
                </a:solidFill>
              </a:rPr>
              <a:t>tidak</a:t>
            </a:r>
            <a:r>
              <a:rPr lang="en-US" sz="1400" dirty="0">
                <a:solidFill>
                  <a:schemeClr val="tx1"/>
                </a:solidFill>
              </a:rPr>
              <a:t> </a:t>
            </a:r>
            <a:r>
              <a:rPr lang="en-US" sz="1400" dirty="0" err="1">
                <a:solidFill>
                  <a:schemeClr val="tx1"/>
                </a:solidFill>
              </a:rPr>
              <a:t>membeli</a:t>
            </a:r>
            <a:r>
              <a:rPr lang="en-US" sz="1400" dirty="0">
                <a:solidFill>
                  <a:schemeClr val="tx1"/>
                </a:solidFill>
              </a:rPr>
              <a:t>, </a:t>
            </a:r>
            <a:r>
              <a:rPr lang="en-US" sz="1400" dirty="0" err="1">
                <a:solidFill>
                  <a:schemeClr val="tx1"/>
                </a:solidFill>
              </a:rPr>
              <a:t>atau</a:t>
            </a:r>
            <a:r>
              <a:rPr lang="en-US" sz="1400" dirty="0">
                <a:solidFill>
                  <a:schemeClr val="tx1"/>
                </a:solidFill>
              </a:rPr>
              <a:t> </a:t>
            </a:r>
            <a:r>
              <a:rPr lang="en-US" sz="1400" dirty="0" err="1">
                <a:solidFill>
                  <a:schemeClr val="tx1"/>
                </a:solidFill>
              </a:rPr>
              <a:t>adanya</a:t>
            </a:r>
            <a:r>
              <a:rPr lang="en-US" sz="1400" dirty="0">
                <a:solidFill>
                  <a:schemeClr val="tx1"/>
                </a:solidFill>
              </a:rPr>
              <a:t> </a:t>
            </a:r>
            <a:r>
              <a:rPr lang="en-US" sz="1400" dirty="0" err="1">
                <a:solidFill>
                  <a:schemeClr val="tx1"/>
                </a:solidFill>
              </a:rPr>
              <a:t>akun</a:t>
            </a:r>
            <a:r>
              <a:rPr lang="en-US" sz="1400" dirty="0">
                <a:solidFill>
                  <a:schemeClr val="tx1"/>
                </a:solidFill>
              </a:rPr>
              <a:t> </a:t>
            </a:r>
            <a:r>
              <a:rPr lang="en-US" sz="1400" dirty="0" err="1">
                <a:solidFill>
                  <a:schemeClr val="tx1"/>
                </a:solidFill>
              </a:rPr>
              <a:t>akun</a:t>
            </a:r>
            <a:r>
              <a:rPr lang="en-US" sz="1400" dirty="0">
                <a:solidFill>
                  <a:schemeClr val="tx1"/>
                </a:solidFill>
              </a:rPr>
              <a:t> </a:t>
            </a:r>
            <a:r>
              <a:rPr lang="en-US" sz="1400" dirty="0" err="1">
                <a:solidFill>
                  <a:schemeClr val="tx1"/>
                </a:solidFill>
              </a:rPr>
              <a:t>palsu</a:t>
            </a:r>
            <a:r>
              <a:rPr lang="en-US" sz="1400" dirty="0">
                <a:solidFill>
                  <a:schemeClr val="tx1"/>
                </a:solidFill>
              </a:rPr>
              <a:t> </a:t>
            </a:r>
            <a:r>
              <a:rPr lang="en-US" sz="1400" dirty="0" err="1">
                <a:solidFill>
                  <a:schemeClr val="tx1"/>
                </a:solidFill>
              </a:rPr>
              <a:t>atau</a:t>
            </a:r>
            <a:r>
              <a:rPr lang="en-US" sz="1400" dirty="0">
                <a:solidFill>
                  <a:schemeClr val="tx1"/>
                </a:solidFill>
              </a:rPr>
              <a:t> bot. </a:t>
            </a:r>
          </a:p>
          <a:p>
            <a:pPr marL="114300" indent="0">
              <a:buNone/>
            </a:pPr>
            <a:r>
              <a:rPr lang="en-US" sz="1400" dirty="0" err="1">
                <a:solidFill>
                  <a:schemeClr val="tx1"/>
                </a:solidFill>
              </a:rPr>
              <a:t>solusinya</a:t>
            </a:r>
            <a:r>
              <a:rPr lang="en-US" sz="1400" dirty="0">
                <a:solidFill>
                  <a:schemeClr val="tx1"/>
                </a:solidFill>
              </a:rPr>
              <a:t> </a:t>
            </a:r>
            <a:r>
              <a:rPr lang="en-US" sz="1400" dirty="0" err="1">
                <a:solidFill>
                  <a:schemeClr val="tx1"/>
                </a:solidFill>
              </a:rPr>
              <a:t>bisa</a:t>
            </a:r>
            <a:r>
              <a:rPr lang="en-US" sz="1400" dirty="0">
                <a:solidFill>
                  <a:schemeClr val="tx1"/>
                </a:solidFill>
              </a:rPr>
              <a:t> di </a:t>
            </a:r>
            <a:r>
              <a:rPr lang="en-US" sz="1400" dirty="0" err="1">
                <a:solidFill>
                  <a:schemeClr val="tx1"/>
                </a:solidFill>
              </a:rPr>
              <a:t>berikan</a:t>
            </a:r>
            <a:r>
              <a:rPr lang="en-US" sz="1400" dirty="0">
                <a:solidFill>
                  <a:schemeClr val="tx1"/>
                </a:solidFill>
              </a:rPr>
              <a:t> promo </a:t>
            </a:r>
            <a:r>
              <a:rPr lang="en-US" sz="1400" dirty="0" err="1">
                <a:solidFill>
                  <a:schemeClr val="tx1"/>
                </a:solidFill>
              </a:rPr>
              <a:t>promo</a:t>
            </a:r>
            <a:r>
              <a:rPr lang="en-US" sz="1400" dirty="0">
                <a:solidFill>
                  <a:schemeClr val="tx1"/>
                </a:solidFill>
              </a:rPr>
              <a:t> </a:t>
            </a:r>
            <a:r>
              <a:rPr lang="en-US" sz="1400" dirty="0" err="1">
                <a:solidFill>
                  <a:schemeClr val="tx1"/>
                </a:solidFill>
              </a:rPr>
              <a:t>untuk</a:t>
            </a:r>
            <a:r>
              <a:rPr lang="en-US" sz="1400" dirty="0">
                <a:solidFill>
                  <a:schemeClr val="tx1"/>
                </a:solidFill>
              </a:rPr>
              <a:t> </a:t>
            </a:r>
            <a:r>
              <a:rPr lang="en-US" sz="1400" dirty="0" err="1">
                <a:solidFill>
                  <a:schemeClr val="tx1"/>
                </a:solidFill>
              </a:rPr>
              <a:t>kostumer</a:t>
            </a:r>
            <a:r>
              <a:rPr lang="en-US" sz="1400" dirty="0">
                <a:solidFill>
                  <a:schemeClr val="tx1"/>
                </a:solidFill>
              </a:rPr>
              <a:t> yang </a:t>
            </a:r>
            <a:r>
              <a:rPr lang="en-US" sz="1400" dirty="0" err="1">
                <a:solidFill>
                  <a:schemeClr val="tx1"/>
                </a:solidFill>
              </a:rPr>
              <a:t>hanya</a:t>
            </a:r>
            <a:r>
              <a:rPr lang="en-US" sz="1400" dirty="0">
                <a:solidFill>
                  <a:schemeClr val="tx1"/>
                </a:solidFill>
              </a:rPr>
              <a:t> </a:t>
            </a:r>
            <a:r>
              <a:rPr lang="en-US" sz="1400" dirty="0" err="1">
                <a:solidFill>
                  <a:schemeClr val="tx1"/>
                </a:solidFill>
              </a:rPr>
              <a:t>melihat</a:t>
            </a:r>
            <a:r>
              <a:rPr lang="en-US" sz="1400" dirty="0">
                <a:solidFill>
                  <a:schemeClr val="tx1"/>
                </a:solidFill>
              </a:rPr>
              <a:t> </a:t>
            </a:r>
            <a:r>
              <a:rPr lang="en-US" sz="1400" dirty="0" err="1">
                <a:solidFill>
                  <a:schemeClr val="tx1"/>
                </a:solidFill>
              </a:rPr>
              <a:t>lihat</a:t>
            </a:r>
            <a:r>
              <a:rPr lang="en-US" sz="1400" dirty="0">
                <a:solidFill>
                  <a:schemeClr val="tx1"/>
                </a:solidFill>
              </a:rPr>
              <a:t> </a:t>
            </a:r>
            <a:r>
              <a:rPr lang="en-US" sz="1400" dirty="0" err="1">
                <a:solidFill>
                  <a:schemeClr val="tx1"/>
                </a:solidFill>
              </a:rPr>
              <a:t>saja</a:t>
            </a:r>
            <a:r>
              <a:rPr lang="en-US" sz="1400" dirty="0">
                <a:solidFill>
                  <a:schemeClr val="tx1"/>
                </a:solidFill>
              </a:rPr>
              <a:t>, dan </a:t>
            </a:r>
            <a:r>
              <a:rPr lang="en-US" sz="1400" dirty="0" err="1">
                <a:solidFill>
                  <a:schemeClr val="tx1"/>
                </a:solidFill>
              </a:rPr>
              <a:t>membersihkan</a:t>
            </a:r>
            <a:r>
              <a:rPr lang="en-US" sz="1400" dirty="0">
                <a:solidFill>
                  <a:schemeClr val="tx1"/>
                </a:solidFill>
              </a:rPr>
              <a:t> </a:t>
            </a:r>
            <a:r>
              <a:rPr lang="en-US" sz="1400" dirty="0" err="1">
                <a:solidFill>
                  <a:schemeClr val="tx1"/>
                </a:solidFill>
              </a:rPr>
              <a:t>akun</a:t>
            </a:r>
            <a:r>
              <a:rPr lang="en-US" sz="1400" dirty="0">
                <a:solidFill>
                  <a:schemeClr val="tx1"/>
                </a:solidFill>
              </a:rPr>
              <a:t> </a:t>
            </a:r>
            <a:r>
              <a:rPr lang="en-US" sz="1400" dirty="0" err="1">
                <a:solidFill>
                  <a:schemeClr val="tx1"/>
                </a:solidFill>
              </a:rPr>
              <a:t>akun</a:t>
            </a:r>
            <a:r>
              <a:rPr lang="en-US" sz="1400" dirty="0">
                <a:solidFill>
                  <a:schemeClr val="tx1"/>
                </a:solidFill>
              </a:rPr>
              <a:t> </a:t>
            </a:r>
            <a:r>
              <a:rPr lang="en-US" sz="1400" dirty="0" err="1">
                <a:solidFill>
                  <a:schemeClr val="tx1"/>
                </a:solidFill>
              </a:rPr>
              <a:t>palsu</a:t>
            </a:r>
            <a:r>
              <a:rPr lang="en-US" sz="1400" dirty="0">
                <a:solidFill>
                  <a:schemeClr val="tx1"/>
                </a:solidFill>
              </a:rPr>
              <a:t> </a:t>
            </a:r>
            <a:r>
              <a:rPr lang="en-US" sz="1400" dirty="0" err="1">
                <a:solidFill>
                  <a:schemeClr val="tx1"/>
                </a:solidFill>
              </a:rPr>
              <a:t>atau</a:t>
            </a:r>
            <a:r>
              <a:rPr lang="en-US" sz="1400" dirty="0">
                <a:solidFill>
                  <a:schemeClr val="tx1"/>
                </a:solidFill>
              </a:rPr>
              <a:t> bot</a:t>
            </a:r>
            <a:endParaRPr lang="en-ID" sz="1400" dirty="0">
              <a:solidFill>
                <a:schemeClr val="tx1"/>
              </a:solidFill>
            </a:endParaRPr>
          </a:p>
        </p:txBody>
      </p:sp>
      <p:sp>
        <p:nvSpPr>
          <p:cNvPr id="12" name="Google Shape;55;p13">
            <a:hlinkClick r:id="rId2"/>
            <a:extLst>
              <a:ext uri="{FF2B5EF4-FFF2-40B4-BE49-F238E27FC236}">
                <a16:creationId xmlns:a16="http://schemas.microsoft.com/office/drawing/2014/main" id="{B5B51974-571C-8076-F0CA-B90C1F34B676}"/>
              </a:ext>
            </a:extLst>
          </p:cNvPr>
          <p:cNvSpPr txBox="1"/>
          <p:nvPr/>
        </p:nvSpPr>
        <p:spPr>
          <a:xfrm>
            <a:off x="5932966" y="4620300"/>
            <a:ext cx="3211033"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u="sng" dirty="0">
              <a:solidFill>
                <a:schemeClr val="accent1">
                  <a:lumMod val="75000"/>
                </a:schemeClr>
              </a:solidFill>
            </a:endParaRPr>
          </a:p>
          <a:p>
            <a:pPr marL="0" lvl="0" indent="0" algn="r" rtl="0">
              <a:lnSpc>
                <a:spcPct val="100000"/>
              </a:lnSpc>
              <a:spcBef>
                <a:spcPts val="0"/>
              </a:spcBef>
              <a:spcAft>
                <a:spcPts val="0"/>
              </a:spcAft>
              <a:buNone/>
            </a:pPr>
            <a:r>
              <a:rPr lang="en" sz="1100" u="sng" dirty="0">
                <a:solidFill>
                  <a:schemeClr val="accent1">
                    <a:lumMod val="75000"/>
                  </a:schemeClr>
                </a:solidFill>
              </a:rPr>
              <a:t>Query selengkapnya dapat dilihat disini</a:t>
            </a:r>
            <a:endParaRPr sz="1100" u="sng" dirty="0">
              <a:solidFill>
                <a:schemeClr val="accent1">
                  <a:lumMod val="75000"/>
                </a:schemeClr>
              </a:solidFill>
            </a:endParaRPr>
          </a:p>
        </p:txBody>
      </p:sp>
      <p:sp>
        <p:nvSpPr>
          <p:cNvPr id="13" name="Google Shape;54;p13">
            <a:extLst>
              <a:ext uri="{FF2B5EF4-FFF2-40B4-BE49-F238E27FC236}">
                <a16:creationId xmlns:a16="http://schemas.microsoft.com/office/drawing/2014/main" id="{05559956-C30B-E203-39AD-DD0265294EE1}"/>
              </a:ext>
            </a:extLst>
          </p:cNvPr>
          <p:cNvSpPr txBox="1">
            <a:spLocks/>
          </p:cNvSpPr>
          <p:nvPr/>
        </p:nvSpPr>
        <p:spPr>
          <a:xfrm>
            <a:off x="311700" y="-12175"/>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 sz="2220" b="1" dirty="0">
                <a:solidFill>
                  <a:schemeClr val="lt1"/>
                </a:solidFill>
              </a:rPr>
              <a:t>Annual Customer Activity Growth Analysis</a:t>
            </a:r>
            <a:endParaRPr lang="en-US" sz="2220" b="1" dirty="0">
              <a:solidFill>
                <a:schemeClr val="lt1"/>
              </a:solidFill>
            </a:endParaRPr>
          </a:p>
        </p:txBody>
      </p:sp>
      <p:graphicFrame>
        <p:nvGraphicFramePr>
          <p:cNvPr id="2" name="Chart 1">
            <a:extLst>
              <a:ext uri="{FF2B5EF4-FFF2-40B4-BE49-F238E27FC236}">
                <a16:creationId xmlns:a16="http://schemas.microsoft.com/office/drawing/2014/main" id="{8E172A9E-C4CA-0FB8-B275-9C1A52DCABB7}"/>
              </a:ext>
            </a:extLst>
          </p:cNvPr>
          <p:cNvGraphicFramePr>
            <a:graphicFrameLocks/>
          </p:cNvGraphicFramePr>
          <p:nvPr/>
        </p:nvGraphicFramePr>
        <p:xfrm>
          <a:off x="563525" y="1066941"/>
          <a:ext cx="4008475" cy="24050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8E172A9E-C4CA-0FB8-B275-9C1A52DCABB7}"/>
              </a:ext>
            </a:extLst>
          </p:cNvPr>
          <p:cNvGraphicFramePr>
            <a:graphicFrameLocks/>
          </p:cNvGraphicFramePr>
          <p:nvPr/>
        </p:nvGraphicFramePr>
        <p:xfrm>
          <a:off x="4667691" y="1071230"/>
          <a:ext cx="4008475" cy="240508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54695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Product Category Quality Analysis</a:t>
            </a:r>
            <a:endParaRPr sz="2220" b="1" dirty="0">
              <a:solidFill>
                <a:schemeClr val="lt1"/>
              </a:solidFill>
            </a:endParaRPr>
          </a:p>
        </p:txBody>
      </p:sp>
      <p:sp>
        <p:nvSpPr>
          <p:cNvPr id="55" name="Google Shape;55;p13">
            <a:hlinkClick r:id="rId3"/>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u="sng" dirty="0">
                <a:solidFill>
                  <a:srgbClr val="002060"/>
                </a:solidFill>
              </a:rPr>
              <a:t>Query selengkapnya dapat dilihat disini</a:t>
            </a:r>
            <a:endParaRPr sz="1100" u="sng" dirty="0">
              <a:solidFill>
                <a:srgbClr val="002060"/>
              </a:solidFill>
            </a:endParaRPr>
          </a:p>
        </p:txBody>
      </p:sp>
      <p:pic>
        <p:nvPicPr>
          <p:cNvPr id="5" name="Picture 4">
            <a:extLst>
              <a:ext uri="{FF2B5EF4-FFF2-40B4-BE49-F238E27FC236}">
                <a16:creationId xmlns:a16="http://schemas.microsoft.com/office/drawing/2014/main" id="{E76E93DD-B264-1C0F-74F9-A769FABA8D72}"/>
              </a:ext>
            </a:extLst>
          </p:cNvPr>
          <p:cNvPicPr>
            <a:picLocks noChangeAspect="1"/>
          </p:cNvPicPr>
          <p:nvPr/>
        </p:nvPicPr>
        <p:blipFill rotWithShape="1">
          <a:blip r:embed="rId4"/>
          <a:srcRect l="26484" t="60176" r="5274" b="24774"/>
          <a:stretch/>
        </p:blipFill>
        <p:spPr>
          <a:xfrm>
            <a:off x="242138" y="1306341"/>
            <a:ext cx="8590161" cy="1065126"/>
          </a:xfrm>
          <a:prstGeom prst="rect">
            <a:avLst/>
          </a:prstGeom>
        </p:spPr>
      </p:pic>
      <p:sp>
        <p:nvSpPr>
          <p:cNvPr id="6" name="Google Shape;56;p13">
            <a:extLst>
              <a:ext uri="{FF2B5EF4-FFF2-40B4-BE49-F238E27FC236}">
                <a16:creationId xmlns:a16="http://schemas.microsoft.com/office/drawing/2014/main" id="{821B922B-9303-4050-51E0-E825F47A194B}"/>
              </a:ext>
            </a:extLst>
          </p:cNvPr>
          <p:cNvSpPr txBox="1">
            <a:spLocks noGrp="1"/>
          </p:cNvSpPr>
          <p:nvPr>
            <p:ph type="body" idx="1"/>
          </p:nvPr>
        </p:nvSpPr>
        <p:spPr>
          <a:xfrm>
            <a:off x="688699" y="2571750"/>
            <a:ext cx="7697037" cy="1959722"/>
          </a:xfrm>
          <a:prstGeom prst="rect">
            <a:avLst/>
          </a:prstGeom>
        </p:spPr>
        <p:txBody>
          <a:bodyPr spcFirstLastPara="1" wrap="square" lIns="91425" tIns="91425" rIns="91425" bIns="91425" anchor="t" anchorCtr="0">
            <a:normAutofit fontScale="92500" lnSpcReduction="20000"/>
          </a:bodyPr>
          <a:lstStyle/>
          <a:p>
            <a:pPr marL="133350" lvl="0" indent="0" algn="l" rtl="0">
              <a:spcBef>
                <a:spcPts val="0"/>
              </a:spcBef>
              <a:spcAft>
                <a:spcPts val="0"/>
              </a:spcAft>
              <a:buClr>
                <a:schemeClr val="dk1"/>
              </a:buClr>
              <a:buSzPts val="1500"/>
              <a:buNone/>
            </a:pPr>
            <a:r>
              <a:rPr lang="en-US" sz="1500" dirty="0" err="1">
                <a:solidFill>
                  <a:schemeClr val="dk1"/>
                </a:solidFill>
              </a:rPr>
              <a:t>Berikut</a:t>
            </a:r>
            <a:r>
              <a:rPr lang="en-US" sz="1500" dirty="0">
                <a:solidFill>
                  <a:schemeClr val="dk1"/>
                </a:solidFill>
              </a:rPr>
              <a:t> data yang di </a:t>
            </a:r>
            <a:r>
              <a:rPr lang="en-US" sz="1500" dirty="0" err="1">
                <a:solidFill>
                  <a:schemeClr val="dk1"/>
                </a:solidFill>
              </a:rPr>
              <a:t>dapat</a:t>
            </a:r>
            <a:r>
              <a:rPr lang="en-US" sz="1500" dirty="0">
                <a:solidFill>
                  <a:schemeClr val="dk1"/>
                </a:solidFill>
              </a:rPr>
              <a:t>:</a:t>
            </a:r>
          </a:p>
          <a:p>
            <a:pPr marL="133350" lvl="0" indent="0" algn="l" rtl="0">
              <a:spcBef>
                <a:spcPts val="0"/>
              </a:spcBef>
              <a:spcAft>
                <a:spcPts val="0"/>
              </a:spcAft>
              <a:buClr>
                <a:schemeClr val="dk1"/>
              </a:buClr>
              <a:buSzPts val="1500"/>
              <a:buNone/>
            </a:pPr>
            <a:r>
              <a:rPr lang="en-US" sz="1500" dirty="0">
                <a:solidFill>
                  <a:schemeClr val="dk1"/>
                </a:solidFill>
              </a:rPr>
              <a:t>year : </a:t>
            </a:r>
            <a:r>
              <a:rPr lang="en-US" sz="1500" dirty="0" err="1">
                <a:solidFill>
                  <a:schemeClr val="dk1"/>
                </a:solidFill>
              </a:rPr>
              <a:t>tahun</a:t>
            </a:r>
            <a:r>
              <a:rPr lang="en-US" sz="1500" dirty="0">
                <a:solidFill>
                  <a:schemeClr val="dk1"/>
                </a:solidFill>
              </a:rPr>
              <a:t> </a:t>
            </a:r>
            <a:r>
              <a:rPr lang="en-US" sz="1500" dirty="0" err="1">
                <a:solidFill>
                  <a:schemeClr val="dk1"/>
                </a:solidFill>
              </a:rPr>
              <a:t>berjalan</a:t>
            </a:r>
            <a:r>
              <a:rPr lang="en-US" sz="1500" dirty="0">
                <a:solidFill>
                  <a:schemeClr val="dk1"/>
                </a:solidFill>
              </a:rPr>
              <a:t> </a:t>
            </a:r>
            <a:r>
              <a:rPr lang="en-US" sz="1500" dirty="0" err="1">
                <a:solidFill>
                  <a:schemeClr val="dk1"/>
                </a:solidFill>
              </a:rPr>
              <a:t>nya</a:t>
            </a: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err="1">
                <a:solidFill>
                  <a:schemeClr val="dk1"/>
                </a:solidFill>
              </a:rPr>
              <a:t>total_revenue</a:t>
            </a:r>
            <a:r>
              <a:rPr lang="en-US" sz="1500" dirty="0">
                <a:solidFill>
                  <a:schemeClr val="dk1"/>
                </a:solidFill>
              </a:rPr>
              <a:t> : Total </a:t>
            </a:r>
            <a:r>
              <a:rPr lang="en-US" sz="1500" dirty="0" err="1">
                <a:solidFill>
                  <a:schemeClr val="dk1"/>
                </a:solidFill>
              </a:rPr>
              <a:t>keseluruhan</a:t>
            </a:r>
            <a:r>
              <a:rPr lang="en-US" sz="1500" dirty="0">
                <a:solidFill>
                  <a:schemeClr val="dk1"/>
                </a:solidFill>
              </a:rPr>
              <a:t> Revenue </a:t>
            </a:r>
            <a:r>
              <a:rPr lang="en-US" sz="1500" dirty="0" err="1">
                <a:solidFill>
                  <a:schemeClr val="dk1"/>
                </a:solidFill>
              </a:rPr>
              <a:t>tiap</a:t>
            </a:r>
            <a:r>
              <a:rPr lang="en-US" sz="1500" dirty="0">
                <a:solidFill>
                  <a:schemeClr val="dk1"/>
                </a:solidFill>
              </a:rPr>
              <a:t> </a:t>
            </a:r>
            <a:r>
              <a:rPr lang="en-US" sz="1500" dirty="0" err="1">
                <a:solidFill>
                  <a:schemeClr val="dk1"/>
                </a:solidFill>
              </a:rPr>
              <a:t>tahun</a:t>
            </a:r>
            <a:r>
              <a:rPr lang="en-US" sz="1500" dirty="0">
                <a:solidFill>
                  <a:schemeClr val="dk1"/>
                </a:solidFill>
              </a:rPr>
              <a:t> </a:t>
            </a:r>
            <a:r>
              <a:rPr lang="en-US" sz="1500" dirty="0" err="1">
                <a:solidFill>
                  <a:schemeClr val="dk1"/>
                </a:solidFill>
              </a:rPr>
              <a:t>nya</a:t>
            </a: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err="1">
                <a:solidFill>
                  <a:schemeClr val="dk1"/>
                </a:solidFill>
              </a:rPr>
              <a:t>total_cancel</a:t>
            </a:r>
            <a:r>
              <a:rPr lang="en-US" sz="1500" dirty="0">
                <a:solidFill>
                  <a:schemeClr val="dk1"/>
                </a:solidFill>
              </a:rPr>
              <a:t> : total </a:t>
            </a:r>
            <a:r>
              <a:rPr lang="en-US" sz="1500" dirty="0" err="1">
                <a:solidFill>
                  <a:schemeClr val="dk1"/>
                </a:solidFill>
              </a:rPr>
              <a:t>keseluruhan</a:t>
            </a:r>
            <a:r>
              <a:rPr lang="en-US" sz="1500" dirty="0">
                <a:solidFill>
                  <a:schemeClr val="dk1"/>
                </a:solidFill>
              </a:rPr>
              <a:t> order yang di cancel </a:t>
            </a:r>
            <a:r>
              <a:rPr lang="en-US" sz="1500" dirty="0" err="1">
                <a:solidFill>
                  <a:schemeClr val="dk1"/>
                </a:solidFill>
              </a:rPr>
              <a:t>tiap</a:t>
            </a:r>
            <a:r>
              <a:rPr lang="en-US" sz="1500" dirty="0">
                <a:solidFill>
                  <a:schemeClr val="dk1"/>
                </a:solidFill>
              </a:rPr>
              <a:t> </a:t>
            </a:r>
            <a:r>
              <a:rPr lang="en-US" sz="1500" dirty="0" err="1">
                <a:solidFill>
                  <a:schemeClr val="dk1"/>
                </a:solidFill>
              </a:rPr>
              <a:t>tahun</a:t>
            </a:r>
            <a:r>
              <a:rPr lang="en-US" sz="1500" dirty="0">
                <a:solidFill>
                  <a:schemeClr val="dk1"/>
                </a:solidFill>
              </a:rPr>
              <a:t> </a:t>
            </a:r>
            <a:r>
              <a:rPr lang="en-US" sz="1500" dirty="0" err="1">
                <a:solidFill>
                  <a:schemeClr val="dk1"/>
                </a:solidFill>
              </a:rPr>
              <a:t>nya</a:t>
            </a: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err="1">
                <a:solidFill>
                  <a:schemeClr val="dk1"/>
                </a:solidFill>
              </a:rPr>
              <a:t>top_category_name</a:t>
            </a:r>
            <a:r>
              <a:rPr lang="en-US" sz="1500" dirty="0">
                <a:solidFill>
                  <a:schemeClr val="dk1"/>
                </a:solidFill>
              </a:rPr>
              <a:t>: </a:t>
            </a:r>
            <a:r>
              <a:rPr lang="en-US" sz="1500" dirty="0" err="1">
                <a:solidFill>
                  <a:schemeClr val="dk1"/>
                </a:solidFill>
              </a:rPr>
              <a:t>nama</a:t>
            </a:r>
            <a:r>
              <a:rPr lang="en-US" sz="1500" dirty="0">
                <a:solidFill>
                  <a:schemeClr val="dk1"/>
                </a:solidFill>
              </a:rPr>
              <a:t> </a:t>
            </a:r>
            <a:r>
              <a:rPr lang="en-US" sz="1500" dirty="0" err="1">
                <a:solidFill>
                  <a:schemeClr val="dk1"/>
                </a:solidFill>
              </a:rPr>
              <a:t>kategori</a:t>
            </a:r>
            <a:r>
              <a:rPr lang="en-US" sz="1500" dirty="0">
                <a:solidFill>
                  <a:schemeClr val="dk1"/>
                </a:solidFill>
              </a:rPr>
              <a:t> yang </a:t>
            </a:r>
            <a:r>
              <a:rPr lang="en-US" sz="1500" dirty="0" err="1">
                <a:solidFill>
                  <a:schemeClr val="dk1"/>
                </a:solidFill>
              </a:rPr>
              <a:t>memiliki</a:t>
            </a:r>
            <a:r>
              <a:rPr lang="en-US" sz="1500" dirty="0">
                <a:solidFill>
                  <a:schemeClr val="dk1"/>
                </a:solidFill>
              </a:rPr>
              <a:t> revenue </a:t>
            </a:r>
            <a:r>
              <a:rPr lang="en-US" sz="1500" dirty="0" err="1">
                <a:solidFill>
                  <a:schemeClr val="dk1"/>
                </a:solidFill>
              </a:rPr>
              <a:t>tertinggi</a:t>
            </a: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err="1">
                <a:solidFill>
                  <a:schemeClr val="dk1"/>
                </a:solidFill>
              </a:rPr>
              <a:t>top_category_revenue</a:t>
            </a:r>
            <a:r>
              <a:rPr lang="en-US" sz="1500" dirty="0">
                <a:solidFill>
                  <a:schemeClr val="dk1"/>
                </a:solidFill>
              </a:rPr>
              <a:t>: </a:t>
            </a:r>
            <a:r>
              <a:rPr lang="en-US" sz="1500" dirty="0" err="1">
                <a:solidFill>
                  <a:schemeClr val="dk1"/>
                </a:solidFill>
              </a:rPr>
              <a:t>jumlah</a:t>
            </a:r>
            <a:r>
              <a:rPr lang="en-US" sz="1500" dirty="0">
                <a:solidFill>
                  <a:schemeClr val="dk1"/>
                </a:solidFill>
              </a:rPr>
              <a:t> revenue per category </a:t>
            </a:r>
            <a:r>
              <a:rPr lang="en-US" sz="1500" dirty="0" err="1">
                <a:solidFill>
                  <a:schemeClr val="dk1"/>
                </a:solidFill>
              </a:rPr>
              <a:t>tiap</a:t>
            </a:r>
            <a:r>
              <a:rPr lang="en-US" sz="1500" dirty="0">
                <a:solidFill>
                  <a:schemeClr val="dk1"/>
                </a:solidFill>
              </a:rPr>
              <a:t> </a:t>
            </a:r>
            <a:r>
              <a:rPr lang="en-US" sz="1500" dirty="0" err="1">
                <a:solidFill>
                  <a:schemeClr val="dk1"/>
                </a:solidFill>
              </a:rPr>
              <a:t>tahun</a:t>
            </a:r>
            <a:r>
              <a:rPr lang="en-US" sz="1500" dirty="0">
                <a:solidFill>
                  <a:schemeClr val="dk1"/>
                </a:solidFill>
              </a:rPr>
              <a:t> </a:t>
            </a:r>
            <a:r>
              <a:rPr lang="en-US" sz="1500" dirty="0" err="1">
                <a:solidFill>
                  <a:schemeClr val="dk1"/>
                </a:solidFill>
              </a:rPr>
              <a:t>nya</a:t>
            </a: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err="1">
                <a:solidFill>
                  <a:schemeClr val="dk1"/>
                </a:solidFill>
              </a:rPr>
              <a:t>top_cancel_category</a:t>
            </a:r>
            <a:r>
              <a:rPr lang="en-US" sz="1500" dirty="0">
                <a:solidFill>
                  <a:schemeClr val="dk1"/>
                </a:solidFill>
              </a:rPr>
              <a:t> : </a:t>
            </a:r>
            <a:r>
              <a:rPr lang="en-US" sz="1500" dirty="0" err="1">
                <a:solidFill>
                  <a:schemeClr val="dk1"/>
                </a:solidFill>
              </a:rPr>
              <a:t>nama</a:t>
            </a:r>
            <a:r>
              <a:rPr lang="en-US" sz="1500" dirty="0">
                <a:solidFill>
                  <a:schemeClr val="dk1"/>
                </a:solidFill>
              </a:rPr>
              <a:t> category </a:t>
            </a:r>
            <a:r>
              <a:rPr lang="en-US" sz="1500" dirty="0" err="1">
                <a:solidFill>
                  <a:schemeClr val="dk1"/>
                </a:solidFill>
              </a:rPr>
              <a:t>dengan</a:t>
            </a:r>
            <a:r>
              <a:rPr lang="en-US" sz="1500" dirty="0">
                <a:solidFill>
                  <a:schemeClr val="dk1"/>
                </a:solidFill>
              </a:rPr>
              <a:t> cancel order </a:t>
            </a:r>
            <a:r>
              <a:rPr lang="en-US" sz="1500" dirty="0" err="1">
                <a:solidFill>
                  <a:schemeClr val="dk1"/>
                </a:solidFill>
              </a:rPr>
              <a:t>tertinggi</a:t>
            </a: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err="1">
                <a:solidFill>
                  <a:schemeClr val="dk1"/>
                </a:solidFill>
              </a:rPr>
              <a:t>total_cancel_category</a:t>
            </a:r>
            <a:r>
              <a:rPr lang="en-US" sz="1500" dirty="0">
                <a:solidFill>
                  <a:schemeClr val="dk1"/>
                </a:solidFill>
              </a:rPr>
              <a:t>: </a:t>
            </a:r>
            <a:r>
              <a:rPr lang="en-US" sz="1500" dirty="0" err="1">
                <a:solidFill>
                  <a:schemeClr val="dk1"/>
                </a:solidFill>
              </a:rPr>
              <a:t>jumlah</a:t>
            </a:r>
            <a:r>
              <a:rPr lang="en-US" sz="1500" dirty="0">
                <a:solidFill>
                  <a:schemeClr val="dk1"/>
                </a:solidFill>
              </a:rPr>
              <a:t> order yang di cancel per category </a:t>
            </a:r>
            <a:r>
              <a:rPr lang="en-US" sz="1500" dirty="0" err="1">
                <a:solidFill>
                  <a:schemeClr val="dk1"/>
                </a:solidFill>
              </a:rPr>
              <a:t>tiap</a:t>
            </a:r>
            <a:r>
              <a:rPr lang="en-US" sz="1500" dirty="0">
                <a:solidFill>
                  <a:schemeClr val="dk1"/>
                </a:solidFill>
              </a:rPr>
              <a:t> </a:t>
            </a:r>
            <a:r>
              <a:rPr lang="en-US" sz="1500" dirty="0" err="1">
                <a:solidFill>
                  <a:schemeClr val="dk1"/>
                </a:solidFill>
              </a:rPr>
              <a:t>tahunnya</a:t>
            </a:r>
            <a:endParaRPr sz="1500" dirty="0">
              <a:solidFill>
                <a:schemeClr val="dk1"/>
              </a:solidFill>
            </a:endParaRPr>
          </a:p>
        </p:txBody>
      </p:sp>
    </p:spTree>
    <p:extLst>
      <p:ext uri="{BB962C8B-B14F-4D97-AF65-F5344CB8AC3E}">
        <p14:creationId xmlns:p14="http://schemas.microsoft.com/office/powerpoint/2010/main" val="2375120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Product Category Quality Analysis</a:t>
            </a:r>
            <a:endParaRPr sz="2220" b="1" dirty="0">
              <a:solidFill>
                <a:schemeClr val="lt1"/>
              </a:solidFill>
            </a:endParaRPr>
          </a:p>
        </p:txBody>
      </p:sp>
      <p:sp>
        <p:nvSpPr>
          <p:cNvPr id="55" name="Google Shape;55;p13">
            <a:hlinkClick r:id="rId3"/>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u="sng" dirty="0">
                <a:solidFill>
                  <a:srgbClr val="002060"/>
                </a:solidFill>
              </a:rPr>
              <a:t>Query selengkapnya dapat dilihat disini</a:t>
            </a:r>
            <a:endParaRPr sz="1100" u="sng" dirty="0">
              <a:solidFill>
                <a:srgbClr val="002060"/>
              </a:solidFill>
            </a:endParaRPr>
          </a:p>
        </p:txBody>
      </p:sp>
      <p:sp>
        <p:nvSpPr>
          <p:cNvPr id="56" name="Google Shape;56;p13"/>
          <p:cNvSpPr txBox="1">
            <a:spLocks noGrp="1"/>
          </p:cNvSpPr>
          <p:nvPr>
            <p:ph type="body" idx="1"/>
          </p:nvPr>
        </p:nvSpPr>
        <p:spPr>
          <a:xfrm>
            <a:off x="1297750" y="2922178"/>
            <a:ext cx="6380501" cy="1959722"/>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err="1">
                <a:solidFill>
                  <a:schemeClr val="dk1"/>
                </a:solidFill>
              </a:rPr>
              <a:t>Dapat</a:t>
            </a:r>
            <a:r>
              <a:rPr lang="en-US" sz="1500" dirty="0">
                <a:solidFill>
                  <a:schemeClr val="dk1"/>
                </a:solidFill>
              </a:rPr>
              <a:t> di </a:t>
            </a:r>
            <a:r>
              <a:rPr lang="en-US" sz="1500" dirty="0" err="1">
                <a:solidFill>
                  <a:schemeClr val="dk1"/>
                </a:solidFill>
              </a:rPr>
              <a:t>lihat</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grafik</a:t>
            </a:r>
            <a:r>
              <a:rPr lang="en-US" sz="1500" dirty="0">
                <a:solidFill>
                  <a:schemeClr val="dk1"/>
                </a:solidFill>
              </a:rPr>
              <a:t> </a:t>
            </a:r>
            <a:r>
              <a:rPr lang="en-US" sz="1500" dirty="0" err="1">
                <a:solidFill>
                  <a:schemeClr val="dk1"/>
                </a:solidFill>
              </a:rPr>
              <a:t>diatas</a:t>
            </a:r>
            <a:r>
              <a:rPr lang="en-US" sz="1500" dirty="0">
                <a:solidFill>
                  <a:schemeClr val="dk1"/>
                </a:solidFill>
              </a:rPr>
              <a:t> </a:t>
            </a:r>
            <a:r>
              <a:rPr lang="en-US" sz="1500" dirty="0" err="1">
                <a:solidFill>
                  <a:schemeClr val="dk1"/>
                </a:solidFill>
              </a:rPr>
              <a:t>bahwa</a:t>
            </a:r>
            <a:r>
              <a:rPr lang="en-US" sz="1500" dirty="0">
                <a:solidFill>
                  <a:schemeClr val="dk1"/>
                </a:solidFill>
              </a:rPr>
              <a:t> Total Revenue </a:t>
            </a:r>
            <a:r>
              <a:rPr lang="en-US" sz="1500" dirty="0" err="1">
                <a:solidFill>
                  <a:schemeClr val="dk1"/>
                </a:solidFill>
              </a:rPr>
              <a:t>selalu</a:t>
            </a:r>
            <a:r>
              <a:rPr lang="en-US" sz="1500" dirty="0">
                <a:solidFill>
                  <a:schemeClr val="dk1"/>
                </a:solidFill>
              </a:rPr>
              <a:t> naik </a:t>
            </a:r>
            <a:r>
              <a:rPr lang="en-US" sz="1500" dirty="0" err="1">
                <a:solidFill>
                  <a:schemeClr val="dk1"/>
                </a:solidFill>
              </a:rPr>
              <a:t>tiap</a:t>
            </a:r>
            <a:r>
              <a:rPr lang="en-US" sz="1500" dirty="0">
                <a:solidFill>
                  <a:schemeClr val="dk1"/>
                </a:solidFill>
              </a:rPr>
              <a:t> </a:t>
            </a:r>
            <a:r>
              <a:rPr lang="en-US" sz="1500" dirty="0" err="1">
                <a:solidFill>
                  <a:schemeClr val="dk1"/>
                </a:solidFill>
              </a:rPr>
              <a:t>tahun</a:t>
            </a:r>
            <a:r>
              <a:rPr lang="en-US" sz="1500" dirty="0">
                <a:solidFill>
                  <a:schemeClr val="dk1"/>
                </a:solidFill>
              </a:rPr>
              <a:t> </a:t>
            </a:r>
            <a:r>
              <a:rPr lang="en-US" sz="1500" dirty="0" err="1">
                <a:solidFill>
                  <a:schemeClr val="dk1"/>
                </a:solidFill>
              </a:rPr>
              <a:t>nya</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tetapi</a:t>
            </a:r>
            <a:r>
              <a:rPr lang="en-US" sz="1500" dirty="0">
                <a:solidFill>
                  <a:schemeClr val="dk1"/>
                </a:solidFill>
              </a:rPr>
              <a:t> total order yang di cancel juga </a:t>
            </a:r>
            <a:r>
              <a:rPr lang="en-US" sz="1500" dirty="0" err="1">
                <a:solidFill>
                  <a:schemeClr val="dk1"/>
                </a:solidFill>
              </a:rPr>
              <a:t>ikut</a:t>
            </a:r>
            <a:r>
              <a:rPr lang="en-US" sz="1500" dirty="0">
                <a:solidFill>
                  <a:schemeClr val="dk1"/>
                </a:solidFill>
              </a:rPr>
              <a:t> naik.</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a:solidFill>
                  <a:schemeClr val="dk1"/>
                </a:solidFill>
              </a:rPr>
              <a:t>Dan </a:t>
            </a:r>
            <a:r>
              <a:rPr lang="en-US" sz="1500" dirty="0" err="1">
                <a:solidFill>
                  <a:schemeClr val="dk1"/>
                </a:solidFill>
              </a:rPr>
              <a:t>dapat</a:t>
            </a:r>
            <a:r>
              <a:rPr lang="en-US" sz="1500" dirty="0">
                <a:solidFill>
                  <a:schemeClr val="dk1"/>
                </a:solidFill>
              </a:rPr>
              <a:t> di </a:t>
            </a:r>
            <a:r>
              <a:rPr lang="en-US" sz="1500" dirty="0" err="1">
                <a:solidFill>
                  <a:schemeClr val="dk1"/>
                </a:solidFill>
              </a:rPr>
              <a:t>simpulkan</a:t>
            </a:r>
            <a:r>
              <a:rPr lang="en-US" sz="1500" dirty="0">
                <a:solidFill>
                  <a:schemeClr val="dk1"/>
                </a:solidFill>
              </a:rPr>
              <a:t> </a:t>
            </a:r>
            <a:r>
              <a:rPr lang="en-US" sz="1500" dirty="0" err="1">
                <a:solidFill>
                  <a:schemeClr val="dk1"/>
                </a:solidFill>
              </a:rPr>
              <a:t>bahwa</a:t>
            </a:r>
            <a:r>
              <a:rPr lang="en-US" sz="1500" dirty="0">
                <a:solidFill>
                  <a:schemeClr val="dk1"/>
                </a:solidFill>
              </a:rPr>
              <a:t> </a:t>
            </a:r>
            <a:r>
              <a:rPr lang="en-US" sz="1500" dirty="0" err="1">
                <a:solidFill>
                  <a:schemeClr val="dk1"/>
                </a:solidFill>
              </a:rPr>
              <a:t>semakin</a:t>
            </a:r>
            <a:r>
              <a:rPr lang="en-US" sz="1500" dirty="0">
                <a:solidFill>
                  <a:schemeClr val="dk1"/>
                </a:solidFill>
              </a:rPr>
              <a:t> </a:t>
            </a:r>
            <a:r>
              <a:rPr lang="en-US" sz="1500" dirty="0" err="1">
                <a:solidFill>
                  <a:schemeClr val="dk1"/>
                </a:solidFill>
              </a:rPr>
              <a:t>tinggi</a:t>
            </a:r>
            <a:r>
              <a:rPr lang="en-US" sz="1500" dirty="0">
                <a:solidFill>
                  <a:schemeClr val="dk1"/>
                </a:solidFill>
              </a:rPr>
              <a:t> Revenue yang di </a:t>
            </a:r>
            <a:r>
              <a:rPr lang="en-US" sz="1500" dirty="0" err="1">
                <a:solidFill>
                  <a:schemeClr val="dk1"/>
                </a:solidFill>
              </a:rPr>
              <a:t>dapat</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semakin</a:t>
            </a:r>
            <a:r>
              <a:rPr lang="en-US" sz="1500" dirty="0">
                <a:solidFill>
                  <a:schemeClr val="dk1"/>
                </a:solidFill>
              </a:rPr>
              <a:t> </a:t>
            </a:r>
            <a:r>
              <a:rPr lang="en-US" sz="1500" dirty="0" err="1">
                <a:solidFill>
                  <a:schemeClr val="dk1"/>
                </a:solidFill>
              </a:rPr>
              <a:t>tinggi</a:t>
            </a:r>
            <a:r>
              <a:rPr lang="en-US" sz="1500" dirty="0">
                <a:solidFill>
                  <a:schemeClr val="dk1"/>
                </a:solidFill>
              </a:rPr>
              <a:t> pula </a:t>
            </a:r>
            <a:r>
              <a:rPr lang="en-US" sz="1500" dirty="0" err="1">
                <a:solidFill>
                  <a:schemeClr val="dk1"/>
                </a:solidFill>
              </a:rPr>
              <a:t>tingkat</a:t>
            </a:r>
            <a:r>
              <a:rPr lang="en-US" sz="1500" dirty="0">
                <a:solidFill>
                  <a:schemeClr val="dk1"/>
                </a:solidFill>
              </a:rPr>
              <a:t> order yang di cancel.</a:t>
            </a:r>
            <a:endParaRPr sz="1500" dirty="0">
              <a:solidFill>
                <a:schemeClr val="dk1"/>
              </a:solidFill>
            </a:endParaRPr>
          </a:p>
        </p:txBody>
      </p:sp>
      <p:graphicFrame>
        <p:nvGraphicFramePr>
          <p:cNvPr id="2" name="Chart 1">
            <a:extLst>
              <a:ext uri="{FF2B5EF4-FFF2-40B4-BE49-F238E27FC236}">
                <a16:creationId xmlns:a16="http://schemas.microsoft.com/office/drawing/2014/main" id="{EE840764-865B-C3BB-1638-AFF4825DC712}"/>
              </a:ext>
            </a:extLst>
          </p:cNvPr>
          <p:cNvGraphicFramePr>
            <a:graphicFrameLocks/>
          </p:cNvGraphicFramePr>
          <p:nvPr/>
        </p:nvGraphicFramePr>
        <p:xfrm>
          <a:off x="567732" y="712237"/>
          <a:ext cx="3531997" cy="21191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A9C7660B-5834-B61A-CBB3-7EEE25309BB1}"/>
              </a:ext>
            </a:extLst>
          </p:cNvPr>
          <p:cNvGraphicFramePr>
            <a:graphicFrameLocks/>
          </p:cNvGraphicFramePr>
          <p:nvPr/>
        </p:nvGraphicFramePr>
        <p:xfrm>
          <a:off x="4888522" y="712237"/>
          <a:ext cx="3531998" cy="211919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28290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Product Category Quality Analysis</a:t>
            </a:r>
            <a:endParaRPr sz="2220" b="1" dirty="0">
              <a:solidFill>
                <a:schemeClr val="lt1"/>
              </a:solidFill>
            </a:endParaRPr>
          </a:p>
        </p:txBody>
      </p:sp>
      <p:sp>
        <p:nvSpPr>
          <p:cNvPr id="55" name="Google Shape;55;p13">
            <a:hlinkClick r:id="rId3"/>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u="sng" dirty="0">
                <a:solidFill>
                  <a:srgbClr val="002060"/>
                </a:solidFill>
              </a:rPr>
              <a:t>Query selengkapnya dapat dilihat disini</a:t>
            </a:r>
            <a:endParaRPr sz="1100" u="sng" dirty="0">
              <a:solidFill>
                <a:srgbClr val="002060"/>
              </a:solidFill>
            </a:endParaRPr>
          </a:p>
        </p:txBody>
      </p:sp>
      <p:sp>
        <p:nvSpPr>
          <p:cNvPr id="56" name="Google Shape;56;p13"/>
          <p:cNvSpPr txBox="1">
            <a:spLocks noGrp="1"/>
          </p:cNvSpPr>
          <p:nvPr>
            <p:ph type="body" idx="1"/>
          </p:nvPr>
        </p:nvSpPr>
        <p:spPr>
          <a:xfrm>
            <a:off x="1215951" y="2746915"/>
            <a:ext cx="6712098" cy="1873385"/>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err="1">
                <a:solidFill>
                  <a:schemeClr val="dk1"/>
                </a:solidFill>
              </a:rPr>
              <a:t>Kategori</a:t>
            </a:r>
            <a:r>
              <a:rPr lang="en-US" sz="1500" dirty="0">
                <a:solidFill>
                  <a:schemeClr val="dk1"/>
                </a:solidFill>
              </a:rPr>
              <a:t> yang </a:t>
            </a:r>
            <a:r>
              <a:rPr lang="en-US" sz="1500" dirty="0" err="1">
                <a:solidFill>
                  <a:schemeClr val="dk1"/>
                </a:solidFill>
              </a:rPr>
              <a:t>memiliki</a:t>
            </a:r>
            <a:r>
              <a:rPr lang="en-US" sz="1500" dirty="0">
                <a:solidFill>
                  <a:schemeClr val="dk1"/>
                </a:solidFill>
              </a:rPr>
              <a:t> revenue </a:t>
            </a:r>
            <a:r>
              <a:rPr lang="en-US" sz="1500" dirty="0" err="1">
                <a:solidFill>
                  <a:schemeClr val="dk1"/>
                </a:solidFill>
              </a:rPr>
              <a:t>tertinggi</a:t>
            </a:r>
            <a:r>
              <a:rPr lang="en-US" sz="1500" dirty="0">
                <a:solidFill>
                  <a:schemeClr val="dk1"/>
                </a:solidFill>
              </a:rPr>
              <a:t> dan </a:t>
            </a:r>
            <a:r>
              <a:rPr lang="en-US" sz="1500" dirty="0" err="1">
                <a:solidFill>
                  <a:schemeClr val="dk1"/>
                </a:solidFill>
              </a:rPr>
              <a:t>kategori</a:t>
            </a:r>
            <a:r>
              <a:rPr lang="en-US" sz="1500" dirty="0">
                <a:solidFill>
                  <a:schemeClr val="dk1"/>
                </a:solidFill>
              </a:rPr>
              <a:t> yang </a:t>
            </a:r>
            <a:r>
              <a:rPr lang="en-US" sz="1500" dirty="0" err="1">
                <a:solidFill>
                  <a:schemeClr val="dk1"/>
                </a:solidFill>
              </a:rPr>
              <a:t>memiliki</a:t>
            </a:r>
            <a:r>
              <a:rPr lang="en-US" sz="1500" dirty="0">
                <a:solidFill>
                  <a:schemeClr val="dk1"/>
                </a:solidFill>
              </a:rPr>
              <a:t> cancel order </a:t>
            </a:r>
            <a:r>
              <a:rPr lang="en-US" sz="1500" dirty="0" err="1">
                <a:solidFill>
                  <a:schemeClr val="dk1"/>
                </a:solidFill>
              </a:rPr>
              <a:t>tertinggi</a:t>
            </a:r>
            <a:r>
              <a:rPr lang="en-US" sz="1500" dirty="0">
                <a:solidFill>
                  <a:schemeClr val="dk1"/>
                </a:solidFill>
              </a:rPr>
              <a:t> </a:t>
            </a:r>
            <a:r>
              <a:rPr lang="en-US" sz="1500" dirty="0" err="1">
                <a:solidFill>
                  <a:schemeClr val="dk1"/>
                </a:solidFill>
              </a:rPr>
              <a:t>megalami</a:t>
            </a:r>
            <a:r>
              <a:rPr lang="en-US" sz="1500" dirty="0">
                <a:solidFill>
                  <a:schemeClr val="dk1"/>
                </a:solidFill>
              </a:rPr>
              <a:t> </a:t>
            </a:r>
            <a:r>
              <a:rPr lang="en-US" sz="1500" dirty="0" err="1">
                <a:solidFill>
                  <a:schemeClr val="dk1"/>
                </a:solidFill>
              </a:rPr>
              <a:t>perubahan</a:t>
            </a:r>
            <a:r>
              <a:rPr lang="en-US" sz="1500" dirty="0">
                <a:solidFill>
                  <a:schemeClr val="dk1"/>
                </a:solidFill>
              </a:rPr>
              <a:t> </a:t>
            </a:r>
            <a:r>
              <a:rPr lang="en-US" sz="1500" dirty="0" err="1">
                <a:solidFill>
                  <a:schemeClr val="dk1"/>
                </a:solidFill>
              </a:rPr>
              <a:t>tiap</a:t>
            </a:r>
            <a:r>
              <a:rPr lang="en-US" sz="1500" dirty="0">
                <a:solidFill>
                  <a:schemeClr val="dk1"/>
                </a:solidFill>
              </a:rPr>
              <a:t> </a:t>
            </a:r>
            <a:r>
              <a:rPr lang="en-US" sz="1500" dirty="0" err="1">
                <a:solidFill>
                  <a:schemeClr val="dk1"/>
                </a:solidFill>
              </a:rPr>
              <a:t>tahun</a:t>
            </a:r>
            <a:r>
              <a:rPr lang="en-US" sz="1500" dirty="0">
                <a:solidFill>
                  <a:schemeClr val="dk1"/>
                </a:solidFill>
              </a:rPr>
              <a:t> </a:t>
            </a:r>
            <a:r>
              <a:rPr lang="en-US" sz="1500" dirty="0" err="1">
                <a:solidFill>
                  <a:schemeClr val="dk1"/>
                </a:solidFill>
              </a:rPr>
              <a:t>nya</a:t>
            </a:r>
            <a:r>
              <a:rPr lang="en-US" sz="1500" dirty="0">
                <a:solidFill>
                  <a:schemeClr val="dk1"/>
                </a:solidFill>
              </a:rPr>
              <a:t>.</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indent="0">
              <a:buClr>
                <a:schemeClr val="dk1"/>
              </a:buClr>
              <a:buSzPts val="1500"/>
              <a:buNone/>
            </a:pPr>
            <a:r>
              <a:rPr lang="en-US" sz="1500" dirty="0">
                <a:solidFill>
                  <a:schemeClr val="dk1"/>
                </a:solidFill>
              </a:rPr>
              <a:t>Hal yang </a:t>
            </a:r>
            <a:r>
              <a:rPr lang="en-US" sz="1500" dirty="0" err="1">
                <a:solidFill>
                  <a:schemeClr val="dk1"/>
                </a:solidFill>
              </a:rPr>
              <a:t>menarik</a:t>
            </a:r>
            <a:r>
              <a:rPr lang="en-US" sz="1500" dirty="0">
                <a:solidFill>
                  <a:schemeClr val="dk1"/>
                </a:solidFill>
              </a:rPr>
              <a:t> </a:t>
            </a:r>
            <a:r>
              <a:rPr lang="en-US" sz="1500" dirty="0" err="1">
                <a:solidFill>
                  <a:schemeClr val="dk1"/>
                </a:solidFill>
              </a:rPr>
              <a:t>adalah</a:t>
            </a:r>
            <a:r>
              <a:rPr lang="en-US" sz="1500" dirty="0">
                <a:solidFill>
                  <a:schemeClr val="dk1"/>
                </a:solidFill>
              </a:rPr>
              <a:t> pada </a:t>
            </a:r>
            <a:r>
              <a:rPr lang="en-US" sz="1500" dirty="0" err="1">
                <a:solidFill>
                  <a:schemeClr val="dk1"/>
                </a:solidFill>
              </a:rPr>
              <a:t>tahun</a:t>
            </a:r>
            <a:r>
              <a:rPr lang="en-US" sz="1500" dirty="0">
                <a:solidFill>
                  <a:schemeClr val="dk1"/>
                </a:solidFill>
              </a:rPr>
              <a:t> 2018 </a:t>
            </a:r>
            <a:r>
              <a:rPr lang="en-US" sz="1500" dirty="0" err="1">
                <a:solidFill>
                  <a:schemeClr val="dk1"/>
                </a:solidFill>
              </a:rPr>
              <a:t>Kategori</a:t>
            </a:r>
            <a:r>
              <a:rPr lang="en-US" sz="1500" dirty="0">
                <a:solidFill>
                  <a:schemeClr val="dk1"/>
                </a:solidFill>
              </a:rPr>
              <a:t> yang </a:t>
            </a:r>
            <a:r>
              <a:rPr lang="en-US" sz="1500" dirty="0" err="1">
                <a:solidFill>
                  <a:schemeClr val="dk1"/>
                </a:solidFill>
              </a:rPr>
              <a:t>memiliki</a:t>
            </a:r>
            <a:r>
              <a:rPr lang="en-US" sz="1500" dirty="0">
                <a:solidFill>
                  <a:schemeClr val="dk1"/>
                </a:solidFill>
              </a:rPr>
              <a:t> revenue </a:t>
            </a:r>
            <a:r>
              <a:rPr lang="en-US" sz="1500" dirty="0" err="1">
                <a:solidFill>
                  <a:schemeClr val="dk1"/>
                </a:solidFill>
              </a:rPr>
              <a:t>tertinggi</a:t>
            </a:r>
            <a:r>
              <a:rPr lang="en-US" sz="1500" dirty="0">
                <a:solidFill>
                  <a:schemeClr val="dk1"/>
                </a:solidFill>
              </a:rPr>
              <a:t> dan </a:t>
            </a:r>
            <a:r>
              <a:rPr lang="en-US" sz="1500" dirty="0" err="1">
                <a:solidFill>
                  <a:schemeClr val="dk1"/>
                </a:solidFill>
              </a:rPr>
              <a:t>kategori</a:t>
            </a:r>
            <a:r>
              <a:rPr lang="en-US" sz="1500" dirty="0">
                <a:solidFill>
                  <a:schemeClr val="dk1"/>
                </a:solidFill>
              </a:rPr>
              <a:t> yang </a:t>
            </a:r>
            <a:r>
              <a:rPr lang="en-US" sz="1500" dirty="0" err="1">
                <a:solidFill>
                  <a:schemeClr val="dk1"/>
                </a:solidFill>
              </a:rPr>
              <a:t>memiliki</a:t>
            </a:r>
            <a:r>
              <a:rPr lang="en-US" sz="1500" dirty="0">
                <a:solidFill>
                  <a:schemeClr val="dk1"/>
                </a:solidFill>
              </a:rPr>
              <a:t> cancel order </a:t>
            </a:r>
            <a:r>
              <a:rPr lang="en-US" sz="1500" dirty="0" err="1">
                <a:solidFill>
                  <a:schemeClr val="dk1"/>
                </a:solidFill>
              </a:rPr>
              <a:t>tertinggi</a:t>
            </a:r>
            <a:r>
              <a:rPr lang="en-US" sz="1500" dirty="0">
                <a:solidFill>
                  <a:schemeClr val="dk1"/>
                </a:solidFill>
              </a:rPr>
              <a:t> </a:t>
            </a:r>
            <a:r>
              <a:rPr lang="en-US" sz="1500" dirty="0" err="1">
                <a:solidFill>
                  <a:schemeClr val="dk1"/>
                </a:solidFill>
              </a:rPr>
              <a:t>sama-sama</a:t>
            </a:r>
            <a:r>
              <a:rPr lang="en-US" sz="1500" dirty="0">
                <a:solidFill>
                  <a:schemeClr val="dk1"/>
                </a:solidFill>
              </a:rPr>
              <a:t> </a:t>
            </a:r>
            <a:r>
              <a:rPr lang="en-ID" sz="1600" b="0" i="0" u="none" strike="noStrike" dirty="0" err="1">
                <a:solidFill>
                  <a:srgbClr val="000000"/>
                </a:solidFill>
                <a:effectLst/>
                <a:latin typeface="Calibri" panose="020F0502020204030204" pitchFamily="34" charset="0"/>
              </a:rPr>
              <a:t>health_beauty</a:t>
            </a:r>
            <a:endParaRPr lang="en-ID" sz="1600" b="0" i="0" u="none" strike="noStrike" dirty="0">
              <a:solidFill>
                <a:srgbClr val="000000"/>
              </a:solidFill>
              <a:effectLst/>
              <a:latin typeface="Calibri" panose="020F0502020204030204" pitchFamily="34" charset="0"/>
            </a:endParaRPr>
          </a:p>
          <a:p>
            <a:pPr marL="133350" lvl="0" indent="0" algn="l" rtl="0">
              <a:spcBef>
                <a:spcPts val="0"/>
              </a:spcBef>
              <a:spcAft>
                <a:spcPts val="0"/>
              </a:spcAft>
              <a:buClr>
                <a:schemeClr val="dk1"/>
              </a:buClr>
              <a:buSzPts val="1500"/>
              <a:buNone/>
            </a:pPr>
            <a:endParaRPr sz="1500" dirty="0">
              <a:solidFill>
                <a:schemeClr val="dk1"/>
              </a:solidFill>
            </a:endParaRPr>
          </a:p>
        </p:txBody>
      </p:sp>
      <p:graphicFrame>
        <p:nvGraphicFramePr>
          <p:cNvPr id="6" name="Table 5">
            <a:extLst>
              <a:ext uri="{FF2B5EF4-FFF2-40B4-BE49-F238E27FC236}">
                <a16:creationId xmlns:a16="http://schemas.microsoft.com/office/drawing/2014/main" id="{C013CB31-3260-5C38-BB00-40457C9D150D}"/>
              </a:ext>
            </a:extLst>
          </p:cNvPr>
          <p:cNvGraphicFramePr>
            <a:graphicFrameLocks noGrp="1"/>
          </p:cNvGraphicFramePr>
          <p:nvPr/>
        </p:nvGraphicFramePr>
        <p:xfrm>
          <a:off x="1670050" y="1019270"/>
          <a:ext cx="5803900" cy="1377315"/>
        </p:xfrm>
        <a:graphic>
          <a:graphicData uri="http://schemas.openxmlformats.org/drawingml/2006/table">
            <a:tbl>
              <a:tblPr/>
              <a:tblGrid>
                <a:gridCol w="444500">
                  <a:extLst>
                    <a:ext uri="{9D8B030D-6E8A-4147-A177-3AD203B41FA5}">
                      <a16:colId xmlns:a16="http://schemas.microsoft.com/office/drawing/2014/main" val="2432032682"/>
                    </a:ext>
                  </a:extLst>
                </a:gridCol>
                <a:gridCol w="1257300">
                  <a:extLst>
                    <a:ext uri="{9D8B030D-6E8A-4147-A177-3AD203B41FA5}">
                      <a16:colId xmlns:a16="http://schemas.microsoft.com/office/drawing/2014/main" val="8441599"/>
                    </a:ext>
                  </a:extLst>
                </a:gridCol>
                <a:gridCol w="1435100">
                  <a:extLst>
                    <a:ext uri="{9D8B030D-6E8A-4147-A177-3AD203B41FA5}">
                      <a16:colId xmlns:a16="http://schemas.microsoft.com/office/drawing/2014/main" val="4239621727"/>
                    </a:ext>
                  </a:extLst>
                </a:gridCol>
                <a:gridCol w="1295400">
                  <a:extLst>
                    <a:ext uri="{9D8B030D-6E8A-4147-A177-3AD203B41FA5}">
                      <a16:colId xmlns:a16="http://schemas.microsoft.com/office/drawing/2014/main" val="3014455774"/>
                    </a:ext>
                  </a:extLst>
                </a:gridCol>
                <a:gridCol w="1371600">
                  <a:extLst>
                    <a:ext uri="{9D8B030D-6E8A-4147-A177-3AD203B41FA5}">
                      <a16:colId xmlns:a16="http://schemas.microsoft.com/office/drawing/2014/main" val="873058727"/>
                    </a:ext>
                  </a:extLst>
                </a:gridCol>
              </a:tblGrid>
              <a:tr h="342900">
                <a:tc>
                  <a:txBody>
                    <a:bodyPr/>
                    <a:lstStyle/>
                    <a:p>
                      <a:pPr algn="ctr" fontAlgn="ctr"/>
                      <a:r>
                        <a:rPr lang="en-ID" sz="1100" b="1" i="0" u="none" strike="noStrike" dirty="0">
                          <a:solidFill>
                            <a:srgbClr val="000000"/>
                          </a:solidFill>
                          <a:effectLst/>
                          <a:latin typeface="Calibri" panose="020F0502020204030204" pitchFamily="34" charset="0"/>
                        </a:rPr>
                        <a:t>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ID" sz="1100" b="1" i="0" u="none" strike="noStrike">
                          <a:solidFill>
                            <a:srgbClr val="000000"/>
                          </a:solidFill>
                          <a:effectLst/>
                          <a:latin typeface="Calibri" panose="020F0502020204030204" pitchFamily="34" charset="0"/>
                        </a:rPr>
                        <a:t>top_category_name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ID" sz="1100" b="1" i="0" u="none" strike="noStrike">
                          <a:solidFill>
                            <a:srgbClr val="000000"/>
                          </a:solidFill>
                          <a:effectLst/>
                          <a:latin typeface="Calibri" panose="020F0502020204030204" pitchFamily="34" charset="0"/>
                        </a:rPr>
                        <a:t>top_category_revenue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ID" sz="1100" b="1" i="0" u="none" strike="noStrike">
                          <a:solidFill>
                            <a:srgbClr val="000000"/>
                          </a:solidFill>
                          <a:effectLst/>
                          <a:latin typeface="Calibri" panose="020F0502020204030204" pitchFamily="34" charset="0"/>
                        </a:rPr>
                        <a:t>top_cancel_category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ID" sz="1100" b="1" i="0" u="none" strike="noStrike">
                          <a:solidFill>
                            <a:srgbClr val="000000"/>
                          </a:solidFill>
                          <a:effectLst/>
                          <a:latin typeface="Calibri" panose="020F0502020204030204" pitchFamily="34" charset="0"/>
                        </a:rPr>
                        <a:t>total_cancel_category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3834234523"/>
                  </a:ext>
                </a:extLst>
              </a:tr>
              <a:tr h="190500">
                <a:tc>
                  <a:txBody>
                    <a:bodyPr/>
                    <a:lstStyle/>
                    <a:p>
                      <a:pPr algn="ctr" fontAlgn="b"/>
                      <a:r>
                        <a:rPr lang="en-ID" sz="1100" b="0" i="0" u="none" strike="noStrike">
                          <a:solidFill>
                            <a:srgbClr val="000000"/>
                          </a:solidFill>
                          <a:effectLst/>
                          <a:latin typeface="Calibri" panose="020F0502020204030204" pitchFamily="34" charset="0"/>
                        </a:rPr>
                        <a:t>2016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ID" sz="1100" b="0" i="0" u="none" strike="noStrike">
                          <a:solidFill>
                            <a:srgbClr val="000000"/>
                          </a:solidFill>
                          <a:effectLst/>
                          <a:latin typeface="Calibri" panose="020F0502020204030204" pitchFamily="34" charset="0"/>
                        </a:rPr>
                        <a:t>furniture_decor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D" sz="1100" b="0" i="0" u="none" strike="noStrike">
                          <a:solidFill>
                            <a:srgbClr val="000000"/>
                          </a:solidFill>
                          <a:effectLst/>
                          <a:latin typeface="Calibri" panose="020F0502020204030204" pitchFamily="34" charset="0"/>
                        </a:rPr>
                        <a:t>                              6.899,35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D" sz="1100" b="0" i="0" u="none" strike="noStrike">
                          <a:solidFill>
                            <a:srgbClr val="000000"/>
                          </a:solidFill>
                          <a:effectLst/>
                          <a:latin typeface="Calibri" panose="020F0502020204030204" pitchFamily="34" charset="0"/>
                        </a:rPr>
                        <a:t>toys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D"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5742532"/>
                  </a:ext>
                </a:extLst>
              </a:tr>
              <a:tr h="190500">
                <a:tc>
                  <a:txBody>
                    <a:bodyPr/>
                    <a:lstStyle/>
                    <a:p>
                      <a:pPr algn="ctr" fontAlgn="b"/>
                      <a:r>
                        <a:rPr lang="en-ID" sz="1100" b="0" i="0" u="none" strike="noStrike">
                          <a:solidFill>
                            <a:srgbClr val="000000"/>
                          </a:solidFill>
                          <a:effectLst/>
                          <a:latin typeface="Calibri" panose="020F0502020204030204" pitchFamily="34" charset="0"/>
                        </a:rPr>
                        <a:t>2017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ID" sz="1100" b="0" i="0" u="none" strike="noStrike">
                          <a:solidFill>
                            <a:srgbClr val="000000"/>
                          </a:solidFill>
                          <a:effectLst/>
                          <a:latin typeface="Calibri" panose="020F0502020204030204" pitchFamily="34" charset="0"/>
                        </a:rPr>
                        <a:t>bed_bath_table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D" sz="1100" b="0" i="0" u="none" strike="noStrike">
                          <a:solidFill>
                            <a:srgbClr val="000000"/>
                          </a:solidFill>
                          <a:effectLst/>
                          <a:latin typeface="Calibri" panose="020F0502020204030204" pitchFamily="34" charset="0"/>
                        </a:rPr>
                        <a:t>                          580.949,20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D" sz="1100" b="0" i="0" u="none" strike="noStrike">
                          <a:solidFill>
                            <a:srgbClr val="000000"/>
                          </a:solidFill>
                          <a:effectLst/>
                          <a:latin typeface="Calibri" panose="020F0502020204030204" pitchFamily="34" charset="0"/>
                        </a:rPr>
                        <a:t>sports_leisure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D" sz="1100" b="0" i="0" u="none" strike="noStrike">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4860530"/>
                  </a:ext>
                </a:extLst>
              </a:tr>
              <a:tr h="190500">
                <a:tc>
                  <a:txBody>
                    <a:bodyPr/>
                    <a:lstStyle/>
                    <a:p>
                      <a:pPr algn="ctr" fontAlgn="b"/>
                      <a:r>
                        <a:rPr lang="en-ID" sz="1100" b="0" i="0" u="none" strike="noStrike">
                          <a:solidFill>
                            <a:srgbClr val="000000"/>
                          </a:solidFill>
                          <a:effectLst/>
                          <a:latin typeface="Calibri" panose="020F0502020204030204" pitchFamily="34" charset="0"/>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ID" sz="1100" b="0" i="0" u="none" strike="noStrike" dirty="0" err="1">
                          <a:solidFill>
                            <a:srgbClr val="000000"/>
                          </a:solidFill>
                          <a:effectLst/>
                          <a:latin typeface="Calibri" panose="020F0502020204030204" pitchFamily="34" charset="0"/>
                        </a:rPr>
                        <a:t>health_beauty</a:t>
                      </a:r>
                      <a:endParaRPr lang="en-ID"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D" sz="1100" b="0" i="0" u="none" strike="noStrike">
                          <a:solidFill>
                            <a:srgbClr val="000000"/>
                          </a:solidFill>
                          <a:effectLst/>
                          <a:latin typeface="Calibri" panose="020F0502020204030204" pitchFamily="34" charset="0"/>
                        </a:rPr>
                        <a:t>                          866.810,34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D" sz="1100" b="0" i="0" u="none" strike="noStrike">
                          <a:solidFill>
                            <a:srgbClr val="000000"/>
                          </a:solidFill>
                          <a:effectLst/>
                          <a:latin typeface="Calibri" panose="020F0502020204030204" pitchFamily="34" charset="0"/>
                        </a:rPr>
                        <a:t>health_beauty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D" sz="1100" b="0" i="0" u="none" strike="noStrike" dirty="0">
                          <a:solidFill>
                            <a:srgbClr val="000000"/>
                          </a:solidFill>
                          <a:effectLst/>
                          <a:latin typeface="Calibri" panose="020F0502020204030204" pitchFamily="34" charset="0"/>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3181210"/>
                  </a:ext>
                </a:extLst>
              </a:tr>
            </a:tbl>
          </a:graphicData>
        </a:graphic>
      </p:graphicFrame>
    </p:spTree>
    <p:extLst>
      <p:ext uri="{BB962C8B-B14F-4D97-AF65-F5344CB8AC3E}">
        <p14:creationId xmlns:p14="http://schemas.microsoft.com/office/powerpoint/2010/main" val="6325307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58</TotalTime>
  <Words>787</Words>
  <Application>Microsoft Office PowerPoint</Application>
  <PresentationFormat>On-screen Show (16:9)</PresentationFormat>
  <Paragraphs>104</Paragraphs>
  <Slides>12</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Dosis</vt:lpstr>
      <vt:lpstr>Calibri</vt:lpstr>
      <vt:lpstr>Simple Light</vt:lpstr>
      <vt:lpstr>Simple Light</vt:lpstr>
      <vt:lpstr>Analyzing eCommerce Business Performance with SQL</vt:lpstr>
      <vt:lpstr>Overview</vt:lpstr>
      <vt:lpstr>ERD eCommerce</vt:lpstr>
      <vt:lpstr>Annual Customer Activity Growth Analysis</vt:lpstr>
      <vt:lpstr>PowerPoint Presentation</vt:lpstr>
      <vt:lpstr>PowerPoint Presentation</vt:lpstr>
      <vt:lpstr>Annual Product Category Quality Analysis</vt:lpstr>
      <vt:lpstr>Annual Product Category Quality Analysis</vt:lpstr>
      <vt:lpstr>Annual Product Category Quality Analysis</vt:lpstr>
      <vt:lpstr>Analysis of Annual Payment Type Usage</vt:lpstr>
      <vt:lpstr>Analysis of Annual Payment Type Usage</vt:lpstr>
      <vt:lpstr>Analysis of Annual Payment Type Usage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dc:creator>Yahdi Arif</dc:creator>
  <cp:lastModifiedBy>Yahdi Arif</cp:lastModifiedBy>
  <cp:revision>6</cp:revision>
  <dcterms:modified xsi:type="dcterms:W3CDTF">2022-12-07T11:27:19Z</dcterms:modified>
</cp:coreProperties>
</file>